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34"/>
  </p:notesMasterIdLst>
  <p:sldIdLst>
    <p:sldId id="256" r:id="rId2"/>
    <p:sldId id="257" r:id="rId3"/>
    <p:sldId id="258" r:id="rId4"/>
    <p:sldId id="259" r:id="rId5"/>
    <p:sldId id="260" r:id="rId6"/>
    <p:sldId id="261" r:id="rId7"/>
    <p:sldId id="325" r:id="rId8"/>
    <p:sldId id="326" r:id="rId9"/>
    <p:sldId id="327" r:id="rId10"/>
    <p:sldId id="265" r:id="rId11"/>
    <p:sldId id="271" r:id="rId12"/>
    <p:sldId id="272" r:id="rId13"/>
    <p:sldId id="312" r:id="rId14"/>
    <p:sldId id="313" r:id="rId15"/>
    <p:sldId id="314" r:id="rId16"/>
    <p:sldId id="316" r:id="rId17"/>
    <p:sldId id="318" r:id="rId18"/>
    <p:sldId id="319" r:id="rId19"/>
    <p:sldId id="320" r:id="rId20"/>
    <p:sldId id="321" r:id="rId21"/>
    <p:sldId id="323" r:id="rId22"/>
    <p:sldId id="322" r:id="rId23"/>
    <p:sldId id="332" r:id="rId24"/>
    <p:sldId id="333" r:id="rId25"/>
    <p:sldId id="334" r:id="rId26"/>
    <p:sldId id="266" r:id="rId27"/>
    <p:sldId id="330" r:id="rId28"/>
    <p:sldId id="331" r:id="rId29"/>
    <p:sldId id="324" r:id="rId30"/>
    <p:sldId id="329" r:id="rId31"/>
    <p:sldId id="306" r:id="rId32"/>
    <p:sldId id="310" r:id="rId33"/>
  </p:sldIdLst>
  <p:sldSz cx="12192000" cy="6858000"/>
  <p:notesSz cx="6858000" cy="9144000"/>
  <p:embeddedFontLst>
    <p:embeddedFont>
      <p:font typeface="Proxima Nova" panose="020B0604020202020204" charset="0"/>
      <p:regular r:id="rId35"/>
      <p:bold r:id="rId36"/>
      <p:italic r:id="rId37"/>
      <p:boldItalic r:id="rId3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GoogleSlidesCustomDataVersion2">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 r:id="rId66" roundtripDataSignature="AMtx7mjFNjbwAUx+6jsVD2kLckgVdCEVY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0C0"/>
    <a:srgbClr val="4472C4"/>
    <a:srgbClr val="5B9BD5"/>
    <a:srgbClr val="2F5597"/>
    <a:srgbClr val="5698D3"/>
    <a:srgbClr val="2E75B6"/>
    <a:srgbClr val="1F4E79"/>
    <a:srgbClr val="203864"/>
    <a:srgbClr val="B5DEF7"/>
    <a:srgbClr val="3F6EC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FFA1E74-C2E4-443E-8BA6-0ADE5BFB28A9}">
  <a:tblStyle styleId="{DFFA1E74-C2E4-443E-8BA6-0ADE5BFB28A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C4DC8C96-82ED-406A-BE93-5E66DD5C004E}" styleName="Table_1">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2260" autoAdjust="0"/>
  </p:normalViewPr>
  <p:slideViewPr>
    <p:cSldViewPr snapToGrid="0">
      <p:cViewPr varScale="1">
        <p:scale>
          <a:sx n="78" d="100"/>
          <a:sy n="78" d="100"/>
        </p:scale>
        <p:origin x="850" y="7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3.fntdata"/><Relationship Id="rId66" Type="http://customschemas.google.com/relationships/presentationmetadata" Target="meta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1.fntdata"/><Relationship Id="rId69"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4.fntdata"/><Relationship Id="rId67"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
        <p:cNvGrpSpPr/>
        <p:nvPr/>
      </p:nvGrpSpPr>
      <p:grpSpPr>
        <a:xfrm>
          <a:off x="0" y="0"/>
          <a:ext cx="0" cy="0"/>
          <a:chOff x="0" y="0"/>
          <a:chExt cx="0" cy="0"/>
        </a:xfrm>
      </p:grpSpPr>
      <p:sp>
        <p:nvSpPr>
          <p:cNvPr id="24" name="Google Shape;24;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5" name="Google Shape;25;p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32d276e7ab8_0_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90" name="Google Shape;90;g32d276e7ab8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35" name="Google Shape;135;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1" name="Google Shape;141;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a:extLst>
            <a:ext uri="{FF2B5EF4-FFF2-40B4-BE49-F238E27FC236}">
              <a16:creationId xmlns:a16="http://schemas.microsoft.com/office/drawing/2014/main" id="{951C4FCD-390D-572C-898F-0C1F08EC7866}"/>
            </a:ext>
          </a:extLst>
        </p:cNvPr>
        <p:cNvGrpSpPr/>
        <p:nvPr/>
      </p:nvGrpSpPr>
      <p:grpSpPr>
        <a:xfrm>
          <a:off x="0" y="0"/>
          <a:ext cx="0" cy="0"/>
          <a:chOff x="0" y="0"/>
          <a:chExt cx="0" cy="0"/>
        </a:xfrm>
      </p:grpSpPr>
      <p:sp>
        <p:nvSpPr>
          <p:cNvPr id="140" name="Google Shape;140;p13:notes">
            <a:extLst>
              <a:ext uri="{FF2B5EF4-FFF2-40B4-BE49-F238E27FC236}">
                <a16:creationId xmlns:a16="http://schemas.microsoft.com/office/drawing/2014/main" id="{D24AF9E5-9259-DD33-CE07-5E9D312A1F4D}"/>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1" name="Google Shape;141;p13:notes">
            <a:extLst>
              <a:ext uri="{FF2B5EF4-FFF2-40B4-BE49-F238E27FC236}">
                <a16:creationId xmlns:a16="http://schemas.microsoft.com/office/drawing/2014/main" id="{AFF37239-4F5E-3C74-C1E1-36BD10B9B96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189052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a:extLst>
            <a:ext uri="{FF2B5EF4-FFF2-40B4-BE49-F238E27FC236}">
              <a16:creationId xmlns:a16="http://schemas.microsoft.com/office/drawing/2014/main" id="{DE406E0C-5FB5-4C20-9ECA-FD621335D740}"/>
            </a:ext>
          </a:extLst>
        </p:cNvPr>
        <p:cNvGrpSpPr/>
        <p:nvPr/>
      </p:nvGrpSpPr>
      <p:grpSpPr>
        <a:xfrm>
          <a:off x="0" y="0"/>
          <a:ext cx="0" cy="0"/>
          <a:chOff x="0" y="0"/>
          <a:chExt cx="0" cy="0"/>
        </a:xfrm>
      </p:grpSpPr>
      <p:sp>
        <p:nvSpPr>
          <p:cNvPr id="140" name="Google Shape;140;p13:notes">
            <a:extLst>
              <a:ext uri="{FF2B5EF4-FFF2-40B4-BE49-F238E27FC236}">
                <a16:creationId xmlns:a16="http://schemas.microsoft.com/office/drawing/2014/main" id="{B7CEFEB0-947E-D68C-B18F-8F41630A3B96}"/>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1" name="Google Shape;141;p13:notes">
            <a:extLst>
              <a:ext uri="{FF2B5EF4-FFF2-40B4-BE49-F238E27FC236}">
                <a16:creationId xmlns:a16="http://schemas.microsoft.com/office/drawing/2014/main" id="{3B3FA2AB-BFE8-BE69-2BB5-FC59BE1988B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615456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a:extLst>
            <a:ext uri="{FF2B5EF4-FFF2-40B4-BE49-F238E27FC236}">
              <a16:creationId xmlns:a16="http://schemas.microsoft.com/office/drawing/2014/main" id="{4DCB074C-9313-AA11-3276-A7F40EB62D56}"/>
            </a:ext>
          </a:extLst>
        </p:cNvPr>
        <p:cNvGrpSpPr/>
        <p:nvPr/>
      </p:nvGrpSpPr>
      <p:grpSpPr>
        <a:xfrm>
          <a:off x="0" y="0"/>
          <a:ext cx="0" cy="0"/>
          <a:chOff x="0" y="0"/>
          <a:chExt cx="0" cy="0"/>
        </a:xfrm>
      </p:grpSpPr>
      <p:sp>
        <p:nvSpPr>
          <p:cNvPr id="140" name="Google Shape;140;p13:notes">
            <a:extLst>
              <a:ext uri="{FF2B5EF4-FFF2-40B4-BE49-F238E27FC236}">
                <a16:creationId xmlns:a16="http://schemas.microsoft.com/office/drawing/2014/main" id="{02FE0488-DD1C-7EC8-7D9D-732BC2C712EC}"/>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1" name="Google Shape;141;p13:notes">
            <a:extLst>
              <a:ext uri="{FF2B5EF4-FFF2-40B4-BE49-F238E27FC236}">
                <a16:creationId xmlns:a16="http://schemas.microsoft.com/office/drawing/2014/main" id="{32916ED4-38B8-C03A-3BF6-A4BF98CD164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210969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a:extLst>
            <a:ext uri="{FF2B5EF4-FFF2-40B4-BE49-F238E27FC236}">
              <a16:creationId xmlns:a16="http://schemas.microsoft.com/office/drawing/2014/main" id="{8FF7C6D1-7577-4EAC-44F7-5E6C790B945C}"/>
            </a:ext>
          </a:extLst>
        </p:cNvPr>
        <p:cNvGrpSpPr/>
        <p:nvPr/>
      </p:nvGrpSpPr>
      <p:grpSpPr>
        <a:xfrm>
          <a:off x="0" y="0"/>
          <a:ext cx="0" cy="0"/>
          <a:chOff x="0" y="0"/>
          <a:chExt cx="0" cy="0"/>
        </a:xfrm>
      </p:grpSpPr>
      <p:sp>
        <p:nvSpPr>
          <p:cNvPr id="140" name="Google Shape;140;p13:notes">
            <a:extLst>
              <a:ext uri="{FF2B5EF4-FFF2-40B4-BE49-F238E27FC236}">
                <a16:creationId xmlns:a16="http://schemas.microsoft.com/office/drawing/2014/main" id="{5DA70E87-6DDF-B8A0-EDC3-4A476F4B9E5F}"/>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1" name="Google Shape;141;p13:notes">
            <a:extLst>
              <a:ext uri="{FF2B5EF4-FFF2-40B4-BE49-F238E27FC236}">
                <a16:creationId xmlns:a16="http://schemas.microsoft.com/office/drawing/2014/main" id="{66E2DC5A-DD5A-DAD5-F213-241E6072A10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5539486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a:extLst>
            <a:ext uri="{FF2B5EF4-FFF2-40B4-BE49-F238E27FC236}">
              <a16:creationId xmlns:a16="http://schemas.microsoft.com/office/drawing/2014/main" id="{AB61CA5E-E752-FE25-69FE-59CC89A2484A}"/>
            </a:ext>
          </a:extLst>
        </p:cNvPr>
        <p:cNvGrpSpPr/>
        <p:nvPr/>
      </p:nvGrpSpPr>
      <p:grpSpPr>
        <a:xfrm>
          <a:off x="0" y="0"/>
          <a:ext cx="0" cy="0"/>
          <a:chOff x="0" y="0"/>
          <a:chExt cx="0" cy="0"/>
        </a:xfrm>
      </p:grpSpPr>
      <p:sp>
        <p:nvSpPr>
          <p:cNvPr id="140" name="Google Shape;140;p13:notes">
            <a:extLst>
              <a:ext uri="{FF2B5EF4-FFF2-40B4-BE49-F238E27FC236}">
                <a16:creationId xmlns:a16="http://schemas.microsoft.com/office/drawing/2014/main" id="{0CCD8D79-7CA8-6FBE-8D5B-E4E5C1678F25}"/>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1" name="Google Shape;141;p13:notes">
            <a:extLst>
              <a:ext uri="{FF2B5EF4-FFF2-40B4-BE49-F238E27FC236}">
                <a16:creationId xmlns:a16="http://schemas.microsoft.com/office/drawing/2014/main" id="{A42E77FB-4779-4CE9-86BF-4B00A8DADC1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573052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a:extLst>
            <a:ext uri="{FF2B5EF4-FFF2-40B4-BE49-F238E27FC236}">
              <a16:creationId xmlns:a16="http://schemas.microsoft.com/office/drawing/2014/main" id="{354DF3B7-BABA-B69E-3074-64FCFD75340C}"/>
            </a:ext>
          </a:extLst>
        </p:cNvPr>
        <p:cNvGrpSpPr/>
        <p:nvPr/>
      </p:nvGrpSpPr>
      <p:grpSpPr>
        <a:xfrm>
          <a:off x="0" y="0"/>
          <a:ext cx="0" cy="0"/>
          <a:chOff x="0" y="0"/>
          <a:chExt cx="0" cy="0"/>
        </a:xfrm>
      </p:grpSpPr>
      <p:sp>
        <p:nvSpPr>
          <p:cNvPr id="140" name="Google Shape;140;p13:notes">
            <a:extLst>
              <a:ext uri="{FF2B5EF4-FFF2-40B4-BE49-F238E27FC236}">
                <a16:creationId xmlns:a16="http://schemas.microsoft.com/office/drawing/2014/main" id="{462895F1-9215-9C54-3F91-221991985485}"/>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1" name="Google Shape;141;p13:notes">
            <a:extLst>
              <a:ext uri="{FF2B5EF4-FFF2-40B4-BE49-F238E27FC236}">
                <a16:creationId xmlns:a16="http://schemas.microsoft.com/office/drawing/2014/main" id="{7F4248A7-423E-1213-DC94-75AE10D86BF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1272696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a:extLst>
            <a:ext uri="{FF2B5EF4-FFF2-40B4-BE49-F238E27FC236}">
              <a16:creationId xmlns:a16="http://schemas.microsoft.com/office/drawing/2014/main" id="{76D039DC-6B53-9B3B-F2E3-D6684E9FEB58}"/>
            </a:ext>
          </a:extLst>
        </p:cNvPr>
        <p:cNvGrpSpPr/>
        <p:nvPr/>
      </p:nvGrpSpPr>
      <p:grpSpPr>
        <a:xfrm>
          <a:off x="0" y="0"/>
          <a:ext cx="0" cy="0"/>
          <a:chOff x="0" y="0"/>
          <a:chExt cx="0" cy="0"/>
        </a:xfrm>
      </p:grpSpPr>
      <p:sp>
        <p:nvSpPr>
          <p:cNvPr id="140" name="Google Shape;140;p13:notes">
            <a:extLst>
              <a:ext uri="{FF2B5EF4-FFF2-40B4-BE49-F238E27FC236}">
                <a16:creationId xmlns:a16="http://schemas.microsoft.com/office/drawing/2014/main" id="{C20FBAC1-C979-C1F7-7CCE-5F60C207DF44}"/>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141" name="Google Shape;141;p13:notes">
            <a:extLst>
              <a:ext uri="{FF2B5EF4-FFF2-40B4-BE49-F238E27FC236}">
                <a16:creationId xmlns:a16="http://schemas.microsoft.com/office/drawing/2014/main" id="{912E5551-99CC-C234-8E86-44403E6D396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08820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
        <p:cNvGrpSpPr/>
        <p:nvPr/>
      </p:nvGrpSpPr>
      <p:grpSpPr>
        <a:xfrm>
          <a:off x="0" y="0"/>
          <a:ext cx="0" cy="0"/>
          <a:chOff x="0" y="0"/>
          <a:chExt cx="0" cy="0"/>
        </a:xfrm>
      </p:grpSpPr>
      <p:sp>
        <p:nvSpPr>
          <p:cNvPr id="28" name="Google Shape;28;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9" name="Google Shape;2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a:extLst>
            <a:ext uri="{FF2B5EF4-FFF2-40B4-BE49-F238E27FC236}">
              <a16:creationId xmlns:a16="http://schemas.microsoft.com/office/drawing/2014/main" id="{1FE53428-DB39-1E9C-F31F-72D96B0B05C2}"/>
            </a:ext>
          </a:extLst>
        </p:cNvPr>
        <p:cNvGrpSpPr/>
        <p:nvPr/>
      </p:nvGrpSpPr>
      <p:grpSpPr>
        <a:xfrm>
          <a:off x="0" y="0"/>
          <a:ext cx="0" cy="0"/>
          <a:chOff x="0" y="0"/>
          <a:chExt cx="0" cy="0"/>
        </a:xfrm>
      </p:grpSpPr>
      <p:sp>
        <p:nvSpPr>
          <p:cNvPr id="140" name="Google Shape;140;p13:notes">
            <a:extLst>
              <a:ext uri="{FF2B5EF4-FFF2-40B4-BE49-F238E27FC236}">
                <a16:creationId xmlns:a16="http://schemas.microsoft.com/office/drawing/2014/main" id="{A351517B-E6DE-D342-66BA-7ED5617509F6}"/>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t>Accuracy = How many predictions were correct overall?</a:t>
            </a:r>
          </a:p>
          <a:p>
            <a:pPr marL="0" lvl="0" indent="0" algn="l" rtl="0">
              <a:lnSpc>
                <a:spcPct val="100000"/>
              </a:lnSpc>
              <a:spcBef>
                <a:spcPts val="0"/>
              </a:spcBef>
              <a:spcAft>
                <a:spcPts val="0"/>
              </a:spcAft>
              <a:buSzPts val="1100"/>
              <a:buNone/>
            </a:pPr>
            <a:r>
              <a:rPr lang="en-US"/>
              <a:t> Precision = Out of the True Positive predictions, how many were actually correct?</a:t>
            </a:r>
          </a:p>
          <a:p>
            <a:pPr marL="0" lvl="0" indent="0" algn="l" rtl="0">
              <a:lnSpc>
                <a:spcPct val="100000"/>
              </a:lnSpc>
              <a:spcBef>
                <a:spcPts val="0"/>
              </a:spcBef>
              <a:spcAft>
                <a:spcPts val="0"/>
              </a:spcAft>
              <a:buSzPts val="1100"/>
              <a:buNone/>
            </a:pPr>
            <a:r>
              <a:rPr lang="en-US"/>
              <a:t>Recall = Out of all real True Positive cases, how many did we catch?</a:t>
            </a:r>
          </a:p>
          <a:p>
            <a:pPr marL="0" lvl="0" indent="0" algn="l" rtl="0">
              <a:lnSpc>
                <a:spcPct val="100000"/>
              </a:lnSpc>
              <a:spcBef>
                <a:spcPts val="0"/>
              </a:spcBef>
              <a:spcAft>
                <a:spcPts val="0"/>
              </a:spcAft>
              <a:buSzPts val="1100"/>
              <a:buNone/>
            </a:pPr>
            <a:r>
              <a:rPr lang="en-US"/>
              <a:t> F1-Score = A balance between Precision and Recall.</a:t>
            </a:r>
          </a:p>
          <a:p>
            <a:pPr marL="0" lvl="0" indent="0" algn="l" rtl="0">
              <a:lnSpc>
                <a:spcPct val="100000"/>
              </a:lnSpc>
              <a:spcBef>
                <a:spcPts val="0"/>
              </a:spcBef>
              <a:spcAft>
                <a:spcPts val="0"/>
              </a:spcAft>
              <a:buSzPts val="1100"/>
              <a:buNone/>
            </a:pPr>
            <a:endParaRPr/>
          </a:p>
        </p:txBody>
      </p:sp>
      <p:sp>
        <p:nvSpPr>
          <p:cNvPr id="141" name="Google Shape;141;p13:notes">
            <a:extLst>
              <a:ext uri="{FF2B5EF4-FFF2-40B4-BE49-F238E27FC236}">
                <a16:creationId xmlns:a16="http://schemas.microsoft.com/office/drawing/2014/main" id="{DAB1CDA9-AF1B-ADCC-D09D-F3E1604857B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9711439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a:extLst>
            <a:ext uri="{FF2B5EF4-FFF2-40B4-BE49-F238E27FC236}">
              <a16:creationId xmlns:a16="http://schemas.microsoft.com/office/drawing/2014/main" id="{BB8405AB-1437-6DEE-8ED8-666DA4059992}"/>
            </a:ext>
          </a:extLst>
        </p:cNvPr>
        <p:cNvGrpSpPr/>
        <p:nvPr/>
      </p:nvGrpSpPr>
      <p:grpSpPr>
        <a:xfrm>
          <a:off x="0" y="0"/>
          <a:ext cx="0" cy="0"/>
          <a:chOff x="0" y="0"/>
          <a:chExt cx="0" cy="0"/>
        </a:xfrm>
      </p:grpSpPr>
      <p:sp>
        <p:nvSpPr>
          <p:cNvPr id="140" name="Google Shape;140;p13:notes">
            <a:extLst>
              <a:ext uri="{FF2B5EF4-FFF2-40B4-BE49-F238E27FC236}">
                <a16:creationId xmlns:a16="http://schemas.microsoft.com/office/drawing/2014/main" id="{337C858A-4703-AC68-43A7-2973A3BA5385}"/>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141" name="Google Shape;141;p13:notes">
            <a:extLst>
              <a:ext uri="{FF2B5EF4-FFF2-40B4-BE49-F238E27FC236}">
                <a16:creationId xmlns:a16="http://schemas.microsoft.com/office/drawing/2014/main" id="{94ADBBCE-DAEB-9F0B-574C-CB7A78BFD08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9679648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a:extLst>
            <a:ext uri="{FF2B5EF4-FFF2-40B4-BE49-F238E27FC236}">
              <a16:creationId xmlns:a16="http://schemas.microsoft.com/office/drawing/2014/main" id="{545AC08E-8CD0-E269-4830-DB3F50502901}"/>
            </a:ext>
          </a:extLst>
        </p:cNvPr>
        <p:cNvGrpSpPr/>
        <p:nvPr/>
      </p:nvGrpSpPr>
      <p:grpSpPr>
        <a:xfrm>
          <a:off x="0" y="0"/>
          <a:ext cx="0" cy="0"/>
          <a:chOff x="0" y="0"/>
          <a:chExt cx="0" cy="0"/>
        </a:xfrm>
      </p:grpSpPr>
      <p:sp>
        <p:nvSpPr>
          <p:cNvPr id="140" name="Google Shape;140;p13:notes">
            <a:extLst>
              <a:ext uri="{FF2B5EF4-FFF2-40B4-BE49-F238E27FC236}">
                <a16:creationId xmlns:a16="http://schemas.microsoft.com/office/drawing/2014/main" id="{9DF24FFF-B1CF-8171-FA2B-DF49D234AF5E}"/>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r>
              <a:rPr lang="en-US" b="1"/>
              <a:t>Top Graph (Loss):</a:t>
            </a:r>
          </a:p>
          <a:p>
            <a:pPr>
              <a:buFont typeface="Arial" panose="020B0604020202020204" pitchFamily="34" charset="0"/>
              <a:buChar char="•"/>
            </a:pPr>
            <a:r>
              <a:rPr lang="en-US"/>
              <a:t>Lower is better!</a:t>
            </a:r>
          </a:p>
          <a:p>
            <a:pPr>
              <a:buFont typeface="Arial" panose="020B0604020202020204" pitchFamily="34" charset="0"/>
              <a:buChar char="•"/>
            </a:pPr>
            <a:r>
              <a:rPr lang="en-US"/>
              <a:t>gradually </a:t>
            </a:r>
            <a:r>
              <a:rPr lang="en-US" b="1"/>
              <a:t>decreasing</a:t>
            </a:r>
            <a:r>
              <a:rPr lang="en-US"/>
              <a:t>, which is </a:t>
            </a:r>
            <a:r>
              <a:rPr lang="en-US" b="1"/>
              <a:t>good</a:t>
            </a:r>
            <a:r>
              <a:rPr lang="en-US"/>
              <a:t>.</a:t>
            </a:r>
          </a:p>
          <a:p>
            <a:pPr>
              <a:buFont typeface="Arial" panose="020B0604020202020204" pitchFamily="34" charset="0"/>
              <a:buChar char="•"/>
            </a:pPr>
            <a:r>
              <a:rPr lang="en-US"/>
              <a:t>validation loss (dashed lines) is </a:t>
            </a:r>
            <a:r>
              <a:rPr lang="en-US" b="1"/>
              <a:t>bouncing up and down</a:t>
            </a:r>
            <a:r>
              <a:rPr lang="en-US"/>
              <a:t>, meaning the models struggle with </a:t>
            </a:r>
            <a:r>
              <a:rPr lang="en-US" b="1"/>
              <a:t>new (unseen) data</a:t>
            </a:r>
            <a:r>
              <a:rPr lang="en-US"/>
              <a:t>.</a:t>
            </a:r>
          </a:p>
          <a:p>
            <a:r>
              <a:rPr lang="en-US" b="1"/>
              <a:t>Bottom Graph (Accuracy):</a:t>
            </a:r>
          </a:p>
          <a:p>
            <a:pPr>
              <a:buFont typeface="Arial" panose="020B0604020202020204" pitchFamily="34" charset="0"/>
              <a:buChar char="•"/>
            </a:pPr>
            <a:r>
              <a:rPr lang="en-US"/>
              <a:t>Higher is better!</a:t>
            </a:r>
          </a:p>
          <a:p>
            <a:pPr>
              <a:buFont typeface="Arial" panose="020B0604020202020204" pitchFamily="34" charset="0"/>
              <a:buChar char="•"/>
            </a:pPr>
            <a:r>
              <a:rPr lang="en-US"/>
              <a:t>Training accuracy (solid lines) </a:t>
            </a:r>
            <a:r>
              <a:rPr lang="en-US" b="1"/>
              <a:t>keeps going up</a:t>
            </a:r>
            <a:r>
              <a:rPr lang="en-US"/>
              <a:t>, which is </a:t>
            </a:r>
            <a:r>
              <a:rPr lang="en-US" b="1"/>
              <a:t>great</a:t>
            </a:r>
            <a:r>
              <a:rPr lang="en-US"/>
              <a:t>.</a:t>
            </a:r>
          </a:p>
          <a:p>
            <a:pPr>
              <a:buFont typeface="Arial" panose="020B0604020202020204" pitchFamily="34" charset="0"/>
              <a:buChar char="•"/>
            </a:pPr>
            <a:r>
              <a:rPr lang="en-US"/>
              <a:t>Validation accuracy (dashed lines) is </a:t>
            </a:r>
            <a:r>
              <a:rPr lang="en-US" b="1"/>
              <a:t>unstable</a:t>
            </a:r>
            <a:r>
              <a:rPr lang="en-US"/>
              <a:t>, meaning the models might be </a:t>
            </a:r>
            <a:r>
              <a:rPr lang="en-US" b="1"/>
              <a:t>memorizing</a:t>
            </a:r>
            <a:r>
              <a:rPr lang="en-US"/>
              <a:t> training data instead of actually learning patterns (overfitting)</a:t>
            </a:r>
          </a:p>
          <a:p>
            <a:pPr marL="0" lvl="0" indent="0" algn="l" rtl="0">
              <a:lnSpc>
                <a:spcPct val="100000"/>
              </a:lnSpc>
              <a:spcBef>
                <a:spcPts val="0"/>
              </a:spcBef>
              <a:spcAft>
                <a:spcPts val="0"/>
              </a:spcAft>
              <a:buSzPts val="1100"/>
              <a:buNone/>
            </a:pPr>
            <a:endParaRPr/>
          </a:p>
        </p:txBody>
      </p:sp>
      <p:sp>
        <p:nvSpPr>
          <p:cNvPr id="141" name="Google Shape;141;p13:notes">
            <a:extLst>
              <a:ext uri="{FF2B5EF4-FFF2-40B4-BE49-F238E27FC236}">
                <a16:creationId xmlns:a16="http://schemas.microsoft.com/office/drawing/2014/main" id="{E8299ED5-751E-0DD0-B0AB-8C37E8345D2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1312337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a:extLst>
            <a:ext uri="{FF2B5EF4-FFF2-40B4-BE49-F238E27FC236}">
              <a16:creationId xmlns:a16="http://schemas.microsoft.com/office/drawing/2014/main" id="{4C4EF224-2991-50E7-C224-E28C4186B6EF}"/>
            </a:ext>
          </a:extLst>
        </p:cNvPr>
        <p:cNvGrpSpPr/>
        <p:nvPr/>
      </p:nvGrpSpPr>
      <p:grpSpPr>
        <a:xfrm>
          <a:off x="0" y="0"/>
          <a:ext cx="0" cy="0"/>
          <a:chOff x="0" y="0"/>
          <a:chExt cx="0" cy="0"/>
        </a:xfrm>
      </p:grpSpPr>
      <p:sp>
        <p:nvSpPr>
          <p:cNvPr id="140" name="Google Shape;140;p13:notes">
            <a:extLst>
              <a:ext uri="{FF2B5EF4-FFF2-40B4-BE49-F238E27FC236}">
                <a16:creationId xmlns:a16="http://schemas.microsoft.com/office/drawing/2014/main" id="{90A200D3-2B0D-602F-CF11-52D3CAF94A49}"/>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r>
              <a:rPr lang="en-US" b="1"/>
              <a:t>Top Graph (Loss):</a:t>
            </a:r>
          </a:p>
          <a:p>
            <a:pPr>
              <a:buFont typeface="Arial" panose="020B0604020202020204" pitchFamily="34" charset="0"/>
              <a:buChar char="•"/>
            </a:pPr>
            <a:r>
              <a:rPr lang="en-US"/>
              <a:t>Lower is better!</a:t>
            </a:r>
          </a:p>
          <a:p>
            <a:pPr>
              <a:buFont typeface="Arial" panose="020B0604020202020204" pitchFamily="34" charset="0"/>
              <a:buChar char="•"/>
            </a:pPr>
            <a:r>
              <a:rPr lang="en-US"/>
              <a:t>gradually </a:t>
            </a:r>
            <a:r>
              <a:rPr lang="en-US" b="1"/>
              <a:t>decreasing</a:t>
            </a:r>
            <a:r>
              <a:rPr lang="en-US"/>
              <a:t>, which is </a:t>
            </a:r>
            <a:r>
              <a:rPr lang="en-US" b="1"/>
              <a:t>good</a:t>
            </a:r>
            <a:r>
              <a:rPr lang="en-US"/>
              <a:t>.</a:t>
            </a:r>
          </a:p>
          <a:p>
            <a:pPr>
              <a:buFont typeface="Arial" panose="020B0604020202020204" pitchFamily="34" charset="0"/>
              <a:buChar char="•"/>
            </a:pPr>
            <a:r>
              <a:rPr lang="en-US"/>
              <a:t>validation loss (dashed lines) is </a:t>
            </a:r>
            <a:r>
              <a:rPr lang="en-US" b="1"/>
              <a:t>bouncing up and down</a:t>
            </a:r>
            <a:r>
              <a:rPr lang="en-US"/>
              <a:t>, meaning the models struggle with </a:t>
            </a:r>
            <a:r>
              <a:rPr lang="en-US" b="1"/>
              <a:t>new (unseen) data</a:t>
            </a:r>
            <a:r>
              <a:rPr lang="en-US"/>
              <a:t>.</a:t>
            </a:r>
          </a:p>
          <a:p>
            <a:r>
              <a:rPr lang="en-US" b="1"/>
              <a:t>Bottom Graph (Accuracy):</a:t>
            </a:r>
          </a:p>
          <a:p>
            <a:pPr>
              <a:buFont typeface="Arial" panose="020B0604020202020204" pitchFamily="34" charset="0"/>
              <a:buChar char="•"/>
            </a:pPr>
            <a:r>
              <a:rPr lang="en-US"/>
              <a:t>Higher is better!</a:t>
            </a:r>
          </a:p>
          <a:p>
            <a:pPr>
              <a:buFont typeface="Arial" panose="020B0604020202020204" pitchFamily="34" charset="0"/>
              <a:buChar char="•"/>
            </a:pPr>
            <a:r>
              <a:rPr lang="en-US"/>
              <a:t>Training accuracy (solid lines) </a:t>
            </a:r>
            <a:r>
              <a:rPr lang="en-US" b="1"/>
              <a:t>keeps going up</a:t>
            </a:r>
            <a:r>
              <a:rPr lang="en-US"/>
              <a:t>, which is </a:t>
            </a:r>
            <a:r>
              <a:rPr lang="en-US" b="1"/>
              <a:t>great</a:t>
            </a:r>
            <a:r>
              <a:rPr lang="en-US"/>
              <a:t>.</a:t>
            </a:r>
          </a:p>
          <a:p>
            <a:pPr>
              <a:buFont typeface="Arial" panose="020B0604020202020204" pitchFamily="34" charset="0"/>
              <a:buChar char="•"/>
            </a:pPr>
            <a:r>
              <a:rPr lang="en-US"/>
              <a:t>Validation accuracy (dashed lines) is </a:t>
            </a:r>
            <a:r>
              <a:rPr lang="en-US" b="1"/>
              <a:t>unstable</a:t>
            </a:r>
            <a:r>
              <a:rPr lang="en-US"/>
              <a:t>, meaning the models might be </a:t>
            </a:r>
            <a:r>
              <a:rPr lang="en-US" b="1"/>
              <a:t>memorizing</a:t>
            </a:r>
            <a:r>
              <a:rPr lang="en-US"/>
              <a:t> training data instead of actually learning patterns (overfitting)</a:t>
            </a:r>
          </a:p>
          <a:p>
            <a:pPr marL="0" lvl="0" indent="0" algn="l" rtl="0">
              <a:lnSpc>
                <a:spcPct val="100000"/>
              </a:lnSpc>
              <a:spcBef>
                <a:spcPts val="0"/>
              </a:spcBef>
              <a:spcAft>
                <a:spcPts val="0"/>
              </a:spcAft>
              <a:buSzPts val="1100"/>
              <a:buNone/>
            </a:pPr>
            <a:endParaRPr/>
          </a:p>
        </p:txBody>
      </p:sp>
      <p:sp>
        <p:nvSpPr>
          <p:cNvPr id="141" name="Google Shape;141;p13:notes">
            <a:extLst>
              <a:ext uri="{FF2B5EF4-FFF2-40B4-BE49-F238E27FC236}">
                <a16:creationId xmlns:a16="http://schemas.microsoft.com/office/drawing/2014/main" id="{95BD274D-F789-2875-4E13-1CDBECBDA50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2982340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a:extLst>
            <a:ext uri="{FF2B5EF4-FFF2-40B4-BE49-F238E27FC236}">
              <a16:creationId xmlns:a16="http://schemas.microsoft.com/office/drawing/2014/main" id="{E3BC8756-3747-5355-677F-9F71AC0603C3}"/>
            </a:ext>
          </a:extLst>
        </p:cNvPr>
        <p:cNvGrpSpPr/>
        <p:nvPr/>
      </p:nvGrpSpPr>
      <p:grpSpPr>
        <a:xfrm>
          <a:off x="0" y="0"/>
          <a:ext cx="0" cy="0"/>
          <a:chOff x="0" y="0"/>
          <a:chExt cx="0" cy="0"/>
        </a:xfrm>
      </p:grpSpPr>
      <p:sp>
        <p:nvSpPr>
          <p:cNvPr id="140" name="Google Shape;140;p13:notes">
            <a:extLst>
              <a:ext uri="{FF2B5EF4-FFF2-40B4-BE49-F238E27FC236}">
                <a16:creationId xmlns:a16="http://schemas.microsoft.com/office/drawing/2014/main" id="{380569F7-7756-9ED2-9734-4A415CC0F4C1}"/>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r>
              <a:rPr lang="en-US" b="1" dirty="0"/>
              <a:t>Top Graph (Loss):</a:t>
            </a:r>
          </a:p>
          <a:p>
            <a:pPr>
              <a:buFont typeface="Arial" panose="020B0604020202020204" pitchFamily="34" charset="0"/>
              <a:buChar char="•"/>
            </a:pPr>
            <a:r>
              <a:rPr lang="en-US" dirty="0"/>
              <a:t>Lower is better!</a:t>
            </a:r>
          </a:p>
          <a:p>
            <a:pPr>
              <a:buFont typeface="Arial" panose="020B0604020202020204" pitchFamily="34" charset="0"/>
              <a:buChar char="•"/>
            </a:pPr>
            <a:r>
              <a:rPr lang="en-US" dirty="0"/>
              <a:t>gradually </a:t>
            </a:r>
            <a:r>
              <a:rPr lang="en-US" b="1" dirty="0"/>
              <a:t>decreasing</a:t>
            </a:r>
            <a:r>
              <a:rPr lang="en-US" dirty="0"/>
              <a:t>, which is </a:t>
            </a:r>
            <a:r>
              <a:rPr lang="en-US" b="1" dirty="0"/>
              <a:t>good</a:t>
            </a:r>
            <a:r>
              <a:rPr lang="en-US" dirty="0"/>
              <a:t>.</a:t>
            </a:r>
          </a:p>
          <a:p>
            <a:pPr>
              <a:buFont typeface="Arial" panose="020B0604020202020204" pitchFamily="34" charset="0"/>
              <a:buChar char="•"/>
            </a:pPr>
            <a:r>
              <a:rPr lang="en-US" dirty="0"/>
              <a:t>validation loss (dashed lines) is </a:t>
            </a:r>
            <a:r>
              <a:rPr lang="en-US" b="1" dirty="0"/>
              <a:t>bouncing up and down</a:t>
            </a:r>
            <a:r>
              <a:rPr lang="en-US" dirty="0"/>
              <a:t>, meaning the models struggle with </a:t>
            </a:r>
            <a:r>
              <a:rPr lang="en-US" b="1" dirty="0"/>
              <a:t>new (unseen) data</a:t>
            </a:r>
            <a:r>
              <a:rPr lang="en-US" dirty="0"/>
              <a:t>.</a:t>
            </a:r>
          </a:p>
          <a:p>
            <a:r>
              <a:rPr lang="en-US" b="1" dirty="0"/>
              <a:t>Bottom Graph (Accuracy):</a:t>
            </a:r>
          </a:p>
          <a:p>
            <a:pPr>
              <a:buFont typeface="Arial" panose="020B0604020202020204" pitchFamily="34" charset="0"/>
              <a:buChar char="•"/>
            </a:pPr>
            <a:r>
              <a:rPr lang="en-US" dirty="0"/>
              <a:t>Higher is better!</a:t>
            </a:r>
          </a:p>
          <a:p>
            <a:pPr>
              <a:buFont typeface="Arial" panose="020B0604020202020204" pitchFamily="34" charset="0"/>
              <a:buChar char="•"/>
            </a:pPr>
            <a:r>
              <a:rPr lang="en-US" dirty="0"/>
              <a:t>Training accuracy (solid lines) </a:t>
            </a:r>
            <a:r>
              <a:rPr lang="en-US" b="1" dirty="0"/>
              <a:t>keeps going up</a:t>
            </a:r>
            <a:r>
              <a:rPr lang="en-US" dirty="0"/>
              <a:t>, which is </a:t>
            </a:r>
            <a:r>
              <a:rPr lang="en-US" b="1" dirty="0"/>
              <a:t>great</a:t>
            </a:r>
            <a:r>
              <a:rPr lang="en-US" dirty="0"/>
              <a:t>.</a:t>
            </a:r>
          </a:p>
          <a:p>
            <a:pPr>
              <a:buFont typeface="Arial" panose="020B0604020202020204" pitchFamily="34" charset="0"/>
              <a:buChar char="•"/>
            </a:pPr>
            <a:r>
              <a:rPr lang="en-US" dirty="0"/>
              <a:t>Validation accuracy (dashed lines) is </a:t>
            </a:r>
            <a:r>
              <a:rPr lang="en-US" b="1" dirty="0"/>
              <a:t>unstable</a:t>
            </a:r>
            <a:r>
              <a:rPr lang="en-US" dirty="0"/>
              <a:t>, meaning the models might be </a:t>
            </a:r>
            <a:r>
              <a:rPr lang="en-US" b="1" dirty="0"/>
              <a:t>memorizing</a:t>
            </a:r>
            <a:r>
              <a:rPr lang="en-US" dirty="0"/>
              <a:t> training data instead of actually learning patterns (overfitting)</a:t>
            </a:r>
          </a:p>
          <a:p>
            <a:pPr marL="0" lvl="0" indent="0" algn="l" rtl="0">
              <a:lnSpc>
                <a:spcPct val="100000"/>
              </a:lnSpc>
              <a:spcBef>
                <a:spcPts val="0"/>
              </a:spcBef>
              <a:spcAft>
                <a:spcPts val="0"/>
              </a:spcAft>
              <a:buSzPts val="1100"/>
              <a:buNone/>
            </a:pPr>
            <a:endParaRPr dirty="0"/>
          </a:p>
        </p:txBody>
      </p:sp>
      <p:sp>
        <p:nvSpPr>
          <p:cNvPr id="141" name="Google Shape;141;p13:notes">
            <a:extLst>
              <a:ext uri="{FF2B5EF4-FFF2-40B4-BE49-F238E27FC236}">
                <a16:creationId xmlns:a16="http://schemas.microsoft.com/office/drawing/2014/main" id="{F62F1A02-19F2-7AEE-188B-3D548704D8B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5331231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a:extLst>
            <a:ext uri="{FF2B5EF4-FFF2-40B4-BE49-F238E27FC236}">
              <a16:creationId xmlns:a16="http://schemas.microsoft.com/office/drawing/2014/main" id="{96F26754-965B-A617-7D78-08D8384F5F3A}"/>
            </a:ext>
          </a:extLst>
        </p:cNvPr>
        <p:cNvGrpSpPr/>
        <p:nvPr/>
      </p:nvGrpSpPr>
      <p:grpSpPr>
        <a:xfrm>
          <a:off x="0" y="0"/>
          <a:ext cx="0" cy="0"/>
          <a:chOff x="0" y="0"/>
          <a:chExt cx="0" cy="0"/>
        </a:xfrm>
      </p:grpSpPr>
      <p:sp>
        <p:nvSpPr>
          <p:cNvPr id="140" name="Google Shape;140;p13:notes">
            <a:extLst>
              <a:ext uri="{FF2B5EF4-FFF2-40B4-BE49-F238E27FC236}">
                <a16:creationId xmlns:a16="http://schemas.microsoft.com/office/drawing/2014/main" id="{4E024E65-8EC0-4E63-EC0C-F7593979BBB8}"/>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r>
              <a:rPr lang="en-US" b="1"/>
              <a:t>Top Graph (Loss):</a:t>
            </a:r>
          </a:p>
          <a:p>
            <a:pPr>
              <a:buFont typeface="Arial" panose="020B0604020202020204" pitchFamily="34" charset="0"/>
              <a:buChar char="•"/>
            </a:pPr>
            <a:r>
              <a:rPr lang="en-US"/>
              <a:t>Lower is better!</a:t>
            </a:r>
          </a:p>
          <a:p>
            <a:pPr>
              <a:buFont typeface="Arial" panose="020B0604020202020204" pitchFamily="34" charset="0"/>
              <a:buChar char="•"/>
            </a:pPr>
            <a:r>
              <a:rPr lang="en-US"/>
              <a:t>gradually </a:t>
            </a:r>
            <a:r>
              <a:rPr lang="en-US" b="1"/>
              <a:t>decreasing</a:t>
            </a:r>
            <a:r>
              <a:rPr lang="en-US"/>
              <a:t>, which is </a:t>
            </a:r>
            <a:r>
              <a:rPr lang="en-US" b="1"/>
              <a:t>good</a:t>
            </a:r>
            <a:r>
              <a:rPr lang="en-US"/>
              <a:t>.</a:t>
            </a:r>
          </a:p>
          <a:p>
            <a:pPr>
              <a:buFont typeface="Arial" panose="020B0604020202020204" pitchFamily="34" charset="0"/>
              <a:buChar char="•"/>
            </a:pPr>
            <a:r>
              <a:rPr lang="en-US"/>
              <a:t>validation loss (dashed lines) is </a:t>
            </a:r>
            <a:r>
              <a:rPr lang="en-US" b="1"/>
              <a:t>bouncing up and down</a:t>
            </a:r>
            <a:r>
              <a:rPr lang="en-US"/>
              <a:t>, meaning the models struggle with </a:t>
            </a:r>
            <a:r>
              <a:rPr lang="en-US" b="1"/>
              <a:t>new (unseen) data</a:t>
            </a:r>
            <a:r>
              <a:rPr lang="en-US"/>
              <a:t>.</a:t>
            </a:r>
          </a:p>
          <a:p>
            <a:r>
              <a:rPr lang="en-US" b="1"/>
              <a:t>Bottom Graph (Accuracy):</a:t>
            </a:r>
          </a:p>
          <a:p>
            <a:pPr>
              <a:buFont typeface="Arial" panose="020B0604020202020204" pitchFamily="34" charset="0"/>
              <a:buChar char="•"/>
            </a:pPr>
            <a:r>
              <a:rPr lang="en-US"/>
              <a:t>Higher is better!</a:t>
            </a:r>
          </a:p>
          <a:p>
            <a:pPr>
              <a:buFont typeface="Arial" panose="020B0604020202020204" pitchFamily="34" charset="0"/>
              <a:buChar char="•"/>
            </a:pPr>
            <a:r>
              <a:rPr lang="en-US"/>
              <a:t>Training accuracy (solid lines) </a:t>
            </a:r>
            <a:r>
              <a:rPr lang="en-US" b="1"/>
              <a:t>keeps going up</a:t>
            </a:r>
            <a:r>
              <a:rPr lang="en-US"/>
              <a:t>, which is </a:t>
            </a:r>
            <a:r>
              <a:rPr lang="en-US" b="1"/>
              <a:t>great</a:t>
            </a:r>
            <a:r>
              <a:rPr lang="en-US"/>
              <a:t>.</a:t>
            </a:r>
          </a:p>
          <a:p>
            <a:pPr>
              <a:buFont typeface="Arial" panose="020B0604020202020204" pitchFamily="34" charset="0"/>
              <a:buChar char="•"/>
            </a:pPr>
            <a:r>
              <a:rPr lang="en-US"/>
              <a:t>Validation accuracy (dashed lines) is </a:t>
            </a:r>
            <a:r>
              <a:rPr lang="en-US" b="1"/>
              <a:t>unstable</a:t>
            </a:r>
            <a:r>
              <a:rPr lang="en-US"/>
              <a:t>, meaning the models might be </a:t>
            </a:r>
            <a:r>
              <a:rPr lang="en-US" b="1"/>
              <a:t>memorizing</a:t>
            </a:r>
            <a:r>
              <a:rPr lang="en-US"/>
              <a:t> training data instead of actually learning patterns (overfitting)</a:t>
            </a:r>
          </a:p>
          <a:p>
            <a:pPr marL="0" lvl="0" indent="0" algn="l" rtl="0">
              <a:lnSpc>
                <a:spcPct val="100000"/>
              </a:lnSpc>
              <a:spcBef>
                <a:spcPts val="0"/>
              </a:spcBef>
              <a:spcAft>
                <a:spcPts val="0"/>
              </a:spcAft>
              <a:buSzPts val="1100"/>
              <a:buNone/>
            </a:pPr>
            <a:endParaRPr/>
          </a:p>
        </p:txBody>
      </p:sp>
      <p:sp>
        <p:nvSpPr>
          <p:cNvPr id="141" name="Google Shape;141;p13:notes">
            <a:extLst>
              <a:ext uri="{FF2B5EF4-FFF2-40B4-BE49-F238E27FC236}">
                <a16:creationId xmlns:a16="http://schemas.microsoft.com/office/drawing/2014/main" id="{62E8605A-787D-7A83-5311-B8E9B621E4C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00545284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33806eaf5b1_0_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6" name="Google Shape;96;g33806eaf5b1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a:extLst>
            <a:ext uri="{FF2B5EF4-FFF2-40B4-BE49-F238E27FC236}">
              <a16:creationId xmlns:a16="http://schemas.microsoft.com/office/drawing/2014/main" id="{12772DAC-E181-DC3B-4413-51451E96F1B4}"/>
            </a:ext>
          </a:extLst>
        </p:cNvPr>
        <p:cNvGrpSpPr/>
        <p:nvPr/>
      </p:nvGrpSpPr>
      <p:grpSpPr>
        <a:xfrm>
          <a:off x="0" y="0"/>
          <a:ext cx="0" cy="0"/>
          <a:chOff x="0" y="0"/>
          <a:chExt cx="0" cy="0"/>
        </a:xfrm>
      </p:grpSpPr>
      <p:sp>
        <p:nvSpPr>
          <p:cNvPr id="95" name="Google Shape;95;g33806eaf5b1_0_12:notes">
            <a:extLst>
              <a:ext uri="{FF2B5EF4-FFF2-40B4-BE49-F238E27FC236}">
                <a16:creationId xmlns:a16="http://schemas.microsoft.com/office/drawing/2014/main" id="{FC24220B-2166-F890-748D-C1576EBF7964}"/>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6" name="Google Shape;96;g33806eaf5b1_0_12:notes">
            <a:extLst>
              <a:ext uri="{FF2B5EF4-FFF2-40B4-BE49-F238E27FC236}">
                <a16:creationId xmlns:a16="http://schemas.microsoft.com/office/drawing/2014/main" id="{E1A31FE5-9A28-96B5-AB97-DAD60DEABDB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44272825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a:extLst>
            <a:ext uri="{FF2B5EF4-FFF2-40B4-BE49-F238E27FC236}">
              <a16:creationId xmlns:a16="http://schemas.microsoft.com/office/drawing/2014/main" id="{26DDDD3B-4777-11D7-6DD4-EA783AD72ED5}"/>
            </a:ext>
          </a:extLst>
        </p:cNvPr>
        <p:cNvGrpSpPr/>
        <p:nvPr/>
      </p:nvGrpSpPr>
      <p:grpSpPr>
        <a:xfrm>
          <a:off x="0" y="0"/>
          <a:ext cx="0" cy="0"/>
          <a:chOff x="0" y="0"/>
          <a:chExt cx="0" cy="0"/>
        </a:xfrm>
      </p:grpSpPr>
      <p:sp>
        <p:nvSpPr>
          <p:cNvPr id="95" name="Google Shape;95;g33806eaf5b1_0_12:notes">
            <a:extLst>
              <a:ext uri="{FF2B5EF4-FFF2-40B4-BE49-F238E27FC236}">
                <a16:creationId xmlns:a16="http://schemas.microsoft.com/office/drawing/2014/main" id="{4E374AE4-172C-2FE1-A5E0-A9DD3C103EAE}"/>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96" name="Google Shape;96;g33806eaf5b1_0_12:notes">
            <a:extLst>
              <a:ext uri="{FF2B5EF4-FFF2-40B4-BE49-F238E27FC236}">
                <a16:creationId xmlns:a16="http://schemas.microsoft.com/office/drawing/2014/main" id="{4D376295-B0A8-E15A-0148-35388C0E65D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7967215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a:extLst>
            <a:ext uri="{FF2B5EF4-FFF2-40B4-BE49-F238E27FC236}">
              <a16:creationId xmlns:a16="http://schemas.microsoft.com/office/drawing/2014/main" id="{74DE8AAC-FBF5-5D6C-8C56-2D165D52504F}"/>
            </a:ext>
          </a:extLst>
        </p:cNvPr>
        <p:cNvGrpSpPr/>
        <p:nvPr/>
      </p:nvGrpSpPr>
      <p:grpSpPr>
        <a:xfrm>
          <a:off x="0" y="0"/>
          <a:ext cx="0" cy="0"/>
          <a:chOff x="0" y="0"/>
          <a:chExt cx="0" cy="0"/>
        </a:xfrm>
      </p:grpSpPr>
      <p:sp>
        <p:nvSpPr>
          <p:cNvPr id="95" name="Google Shape;95;g33806eaf5b1_0_12:notes">
            <a:extLst>
              <a:ext uri="{FF2B5EF4-FFF2-40B4-BE49-F238E27FC236}">
                <a16:creationId xmlns:a16="http://schemas.microsoft.com/office/drawing/2014/main" id="{03CD0688-B63F-93E0-054A-4EAADA4B9358}"/>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6" name="Google Shape;96;g33806eaf5b1_0_12:notes">
            <a:extLst>
              <a:ext uri="{FF2B5EF4-FFF2-40B4-BE49-F238E27FC236}">
                <a16:creationId xmlns:a16="http://schemas.microsoft.com/office/drawing/2014/main" id="{351A2143-452D-E3C8-2F59-D28515C7750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6649766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0" name="Google Shape;40;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a:extLst>
            <a:ext uri="{FF2B5EF4-FFF2-40B4-BE49-F238E27FC236}">
              <a16:creationId xmlns:a16="http://schemas.microsoft.com/office/drawing/2014/main" id="{5992E537-A3C7-4658-4784-AB61F1E11907}"/>
            </a:ext>
          </a:extLst>
        </p:cNvPr>
        <p:cNvGrpSpPr/>
        <p:nvPr/>
      </p:nvGrpSpPr>
      <p:grpSpPr>
        <a:xfrm>
          <a:off x="0" y="0"/>
          <a:ext cx="0" cy="0"/>
          <a:chOff x="0" y="0"/>
          <a:chExt cx="0" cy="0"/>
        </a:xfrm>
      </p:grpSpPr>
      <p:sp>
        <p:nvSpPr>
          <p:cNvPr id="416" name="Google Shape;416;p87:notes">
            <a:extLst>
              <a:ext uri="{FF2B5EF4-FFF2-40B4-BE49-F238E27FC236}">
                <a16:creationId xmlns:a16="http://schemas.microsoft.com/office/drawing/2014/main" id="{84C58D23-C32C-A203-97A7-F7274CFB5858}"/>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17" name="Google Shape;417;p87:notes">
            <a:extLst>
              <a:ext uri="{FF2B5EF4-FFF2-40B4-BE49-F238E27FC236}">
                <a16:creationId xmlns:a16="http://schemas.microsoft.com/office/drawing/2014/main" id="{F449DB7D-9F20-E749-0025-56E1DF90C26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1575590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p8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17" name="Google Shape;417;p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p:cNvGrpSpPr/>
        <p:nvPr/>
      </p:nvGrpSpPr>
      <p:grpSpPr>
        <a:xfrm>
          <a:off x="0" y="0"/>
          <a:ext cx="0" cy="0"/>
          <a:chOff x="0" y="0"/>
          <a:chExt cx="0" cy="0"/>
        </a:xfrm>
      </p:grpSpPr>
      <p:sp>
        <p:nvSpPr>
          <p:cNvPr id="440" name="Google Shape;440;p8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41" name="Google Shape;441;p8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
        <p:cNvGrpSpPr/>
        <p:nvPr/>
      </p:nvGrpSpPr>
      <p:grpSpPr>
        <a:xfrm>
          <a:off x="0" y="0"/>
          <a:ext cx="0" cy="0"/>
          <a:chOff x="0" y="0"/>
          <a:chExt cx="0" cy="0"/>
        </a:xfrm>
      </p:grpSpPr>
      <p:sp>
        <p:nvSpPr>
          <p:cNvPr id="45" name="Google Shape;45;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6" name="Google Shape;46;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Google Shape;55;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56" name="Google Shape;56;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t>Not enough data</a:t>
            </a:r>
          </a:p>
          <a:p>
            <a:pPr marL="0" lvl="0" indent="0" algn="l" rtl="0">
              <a:lnSpc>
                <a:spcPct val="100000"/>
              </a:lnSpc>
              <a:spcBef>
                <a:spcPts val="0"/>
              </a:spcBef>
              <a:spcAft>
                <a:spcPts val="0"/>
              </a:spcAft>
              <a:buSzPts val="1100"/>
              <a:buNone/>
            </a:pPr>
            <a:r>
              <a:rPr lang="en-US"/>
              <a:t>Need special equipment like EEG</a:t>
            </a:r>
          </a:p>
          <a:p>
            <a:pPr marL="0" lvl="0" indent="0" algn="l" rtl="0">
              <a:lnSpc>
                <a:spcPct val="100000"/>
              </a:lnSpc>
              <a:spcBef>
                <a:spcPts val="0"/>
              </a:spcBef>
              <a:spcAft>
                <a:spcPts val="0"/>
              </a:spcAft>
              <a:buSzPts val="1100"/>
              <a:buNone/>
            </a:pPr>
            <a:r>
              <a:rPr lang="en-US"/>
              <a:t>Too heavy on computers – making them hard to use in real life</a:t>
            </a:r>
          </a:p>
          <a:p>
            <a:pPr marL="0" lvl="0" indent="0" algn="l" rtl="0">
              <a:lnSpc>
                <a:spcPct val="100000"/>
              </a:lnSpc>
              <a:spcBef>
                <a:spcPts val="0"/>
              </a:spcBef>
              <a:spcAft>
                <a:spcPts val="0"/>
              </a:spcAft>
              <a:buSzPts val="1100"/>
              <a:buNone/>
            </a:pPr>
            <a:r>
              <a:rPr lang="en-US"/>
              <a:t>Messy data handling</a:t>
            </a:r>
          </a:p>
          <a:p>
            <a:pPr marL="0" lvl="0" indent="0" algn="l" rtl="0">
              <a:lnSpc>
                <a:spcPct val="100000"/>
              </a:lnSpc>
              <a:spcBef>
                <a:spcPts val="0"/>
              </a:spcBef>
              <a:spcAft>
                <a:spcPts val="0"/>
              </a:spcAft>
              <a:buSzPts val="1100"/>
              <a:buNone/>
            </a:pPr>
            <a:r>
              <a:rPr lang="en-US"/>
              <a:t>Not useful for everyone(like English speaker)</a:t>
            </a:r>
          </a:p>
          <a:p>
            <a:pPr marL="0" lvl="0" indent="0" algn="l" rtl="0">
              <a:lnSpc>
                <a:spcPct val="100000"/>
              </a:lnSpc>
              <a:spcBef>
                <a:spcPts val="0"/>
              </a:spcBef>
              <a:spcAft>
                <a:spcPts val="0"/>
              </a:spcAft>
              <a:buSzPts val="1100"/>
              <a:buNone/>
            </a:pPr>
            <a:endParaRPr lang="en-US"/>
          </a:p>
          <a:p>
            <a:pPr marL="0" lvl="0" indent="0" algn="l" rtl="0">
              <a:lnSpc>
                <a:spcPct val="100000"/>
              </a:lnSpc>
              <a:spcBef>
                <a:spcPts val="0"/>
              </a:spcBef>
              <a:spcAft>
                <a:spcPts val="0"/>
              </a:spcAft>
              <a:buSzPts val="1100"/>
              <a:buNone/>
            </a:pPr>
            <a:endParaRPr/>
          </a:p>
        </p:txBody>
      </p:sp>
      <p:sp>
        <p:nvSpPr>
          <p:cNvPr id="66" name="Google Shape;66;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a:extLst>
            <a:ext uri="{FF2B5EF4-FFF2-40B4-BE49-F238E27FC236}">
              <a16:creationId xmlns:a16="http://schemas.microsoft.com/office/drawing/2014/main" id="{3264A843-9480-34D9-B960-BE0979BCE4C1}"/>
            </a:ext>
          </a:extLst>
        </p:cNvPr>
        <p:cNvGrpSpPr/>
        <p:nvPr/>
      </p:nvGrpSpPr>
      <p:grpSpPr>
        <a:xfrm>
          <a:off x="0" y="0"/>
          <a:ext cx="0" cy="0"/>
          <a:chOff x="0" y="0"/>
          <a:chExt cx="0" cy="0"/>
        </a:xfrm>
      </p:grpSpPr>
      <p:sp>
        <p:nvSpPr>
          <p:cNvPr id="65" name="Google Shape;65;p9:notes">
            <a:extLst>
              <a:ext uri="{FF2B5EF4-FFF2-40B4-BE49-F238E27FC236}">
                <a16:creationId xmlns:a16="http://schemas.microsoft.com/office/drawing/2014/main" id="{F2CBE8FA-39A1-AF4D-3C65-6E9768E16A97}"/>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6" name="Google Shape;66;p9:notes">
            <a:extLst>
              <a:ext uri="{FF2B5EF4-FFF2-40B4-BE49-F238E27FC236}">
                <a16:creationId xmlns:a16="http://schemas.microsoft.com/office/drawing/2014/main" id="{E6BD3C3F-94FC-6BE2-5DF3-7168D6D25B3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183993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a:extLst>
            <a:ext uri="{FF2B5EF4-FFF2-40B4-BE49-F238E27FC236}">
              <a16:creationId xmlns:a16="http://schemas.microsoft.com/office/drawing/2014/main" id="{FE853038-A172-F6A6-0ABD-ED2F10CF2F27}"/>
            </a:ext>
          </a:extLst>
        </p:cNvPr>
        <p:cNvGrpSpPr/>
        <p:nvPr/>
      </p:nvGrpSpPr>
      <p:grpSpPr>
        <a:xfrm>
          <a:off x="0" y="0"/>
          <a:ext cx="0" cy="0"/>
          <a:chOff x="0" y="0"/>
          <a:chExt cx="0" cy="0"/>
        </a:xfrm>
      </p:grpSpPr>
      <p:sp>
        <p:nvSpPr>
          <p:cNvPr id="65" name="Google Shape;65;p9:notes">
            <a:extLst>
              <a:ext uri="{FF2B5EF4-FFF2-40B4-BE49-F238E27FC236}">
                <a16:creationId xmlns:a16="http://schemas.microsoft.com/office/drawing/2014/main" id="{9D9E1BB9-6B01-E279-9667-F458699FA000}"/>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6" name="Google Shape;66;p9:notes">
            <a:extLst>
              <a:ext uri="{FF2B5EF4-FFF2-40B4-BE49-F238E27FC236}">
                <a16:creationId xmlns:a16="http://schemas.microsoft.com/office/drawing/2014/main" id="{D36B3AD8-3BAA-E50E-FE16-DD056C3C330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00966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a:extLst>
            <a:ext uri="{FF2B5EF4-FFF2-40B4-BE49-F238E27FC236}">
              <a16:creationId xmlns:a16="http://schemas.microsoft.com/office/drawing/2014/main" id="{2EE53B9E-5330-B5DB-4BEF-326B60BEDE45}"/>
            </a:ext>
          </a:extLst>
        </p:cNvPr>
        <p:cNvGrpSpPr/>
        <p:nvPr/>
      </p:nvGrpSpPr>
      <p:grpSpPr>
        <a:xfrm>
          <a:off x="0" y="0"/>
          <a:ext cx="0" cy="0"/>
          <a:chOff x="0" y="0"/>
          <a:chExt cx="0" cy="0"/>
        </a:xfrm>
      </p:grpSpPr>
      <p:sp>
        <p:nvSpPr>
          <p:cNvPr id="65" name="Google Shape;65;p9:notes">
            <a:extLst>
              <a:ext uri="{FF2B5EF4-FFF2-40B4-BE49-F238E27FC236}">
                <a16:creationId xmlns:a16="http://schemas.microsoft.com/office/drawing/2014/main" id="{D9127839-3FC6-AA3B-DE76-D566DBF56297}"/>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6" name="Google Shape;66;p9:notes">
            <a:extLst>
              <a:ext uri="{FF2B5EF4-FFF2-40B4-BE49-F238E27FC236}">
                <a16:creationId xmlns:a16="http://schemas.microsoft.com/office/drawing/2014/main" id="{AA1DE2BF-78D9-9DE8-6551-76780ED4B7C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9243956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1"/>
        <p:cNvGrpSpPr/>
        <p:nvPr/>
      </p:nvGrpSpPr>
      <p:grpSpPr>
        <a:xfrm>
          <a:off x="0" y="0"/>
          <a:ext cx="0" cy="0"/>
          <a:chOff x="0" y="0"/>
          <a:chExt cx="0" cy="0"/>
        </a:xfrm>
      </p:grpSpPr>
      <p:sp>
        <p:nvSpPr>
          <p:cNvPr id="12" name="Google Shape;12;p91"/>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 name="Google Shape;13;p91"/>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4" name="Google Shape;14;p9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 name="Google Shape;15;p9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 name="Google Shape;16;p9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7"/>
        <p:cNvGrpSpPr/>
        <p:nvPr/>
      </p:nvGrpSpPr>
      <p:grpSpPr>
        <a:xfrm>
          <a:off x="0" y="0"/>
          <a:ext cx="0" cy="0"/>
          <a:chOff x="0" y="0"/>
          <a:chExt cx="0" cy="0"/>
        </a:xfrm>
      </p:grpSpPr>
      <p:sp>
        <p:nvSpPr>
          <p:cNvPr id="18" name="Google Shape;18;p9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92"/>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 name="Google Shape;20;p9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9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 name="Google Shape;22;p9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9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 name="Google Shape;7;p90"/>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 name="Google Shape;8;p9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9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9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svg"/><Relationship Id="rId3" Type="http://schemas.openxmlformats.org/officeDocument/2006/relationships/image" Target="../media/image2.jpeg"/><Relationship Id="rId7" Type="http://schemas.openxmlformats.org/officeDocument/2006/relationships/image" Target="../media/image9.svg"/><Relationship Id="rId12"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3.svg"/><Relationship Id="rId5" Type="http://schemas.openxmlformats.org/officeDocument/2006/relationships/image" Target="../media/image7.svg"/><Relationship Id="rId15" Type="http://schemas.openxmlformats.org/officeDocument/2006/relationships/image" Target="../media/image17.sv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svg"/><Relationship Id="rId1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21.jpeg"/><Relationship Id="rId4" Type="http://schemas.openxmlformats.org/officeDocument/2006/relationships/image" Target="../media/image20.jpeg"/></Relationships>
</file>

<file path=ppt/slides/_rels/slide1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28.jpg"/><Relationship Id="rId4" Type="http://schemas.openxmlformats.org/officeDocument/2006/relationships/image" Target="../media/image27.jpg"/></Relationships>
</file>

<file path=ppt/slides/_rels/slide1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jpeg"/></Relationships>
</file>

<file path=ppt/slides/_rels/slide2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1.jpeg"/></Relationships>
</file>

<file path=ppt/slides/_rels/slide2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33.jpg"/><Relationship Id="rId4" Type="http://schemas.openxmlformats.org/officeDocument/2006/relationships/image" Target="../media/image32.jpg"/></Relationships>
</file>

<file path=ppt/slides/_rels/slide2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35.jpg"/><Relationship Id="rId4" Type="http://schemas.openxmlformats.org/officeDocument/2006/relationships/image" Target="../media/image34.png"/></Relationships>
</file>

<file path=ppt/slides/_rels/slide2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36.jpeg"/></Relationships>
</file>

<file path=ppt/slides/_rels/slide27.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2.jpeg"/><Relationship Id="rId7" Type="http://schemas.openxmlformats.org/officeDocument/2006/relationships/image" Target="../media/image40.sv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39.png"/><Relationship Id="rId11" Type="http://schemas.openxmlformats.org/officeDocument/2006/relationships/image" Target="../media/image44.svg"/><Relationship Id="rId5" Type="http://schemas.openxmlformats.org/officeDocument/2006/relationships/image" Target="../media/image38.svg"/><Relationship Id="rId10" Type="http://schemas.openxmlformats.org/officeDocument/2006/relationships/image" Target="../media/image43.png"/><Relationship Id="rId4" Type="http://schemas.openxmlformats.org/officeDocument/2006/relationships/image" Target="../media/image37.png"/><Relationship Id="rId9" Type="http://schemas.openxmlformats.org/officeDocument/2006/relationships/image" Target="../media/image42.svg"/></Relationships>
</file>

<file path=ppt/slides/_rels/slide2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45.jpeg"/></Relationships>
</file>

<file path=ppt/slides/_rels/slide2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4.jpeg"/><Relationship Id="rId5" Type="http://schemas.microsoft.com/office/2007/relationships/hdphoto" Target="../media/hdphoto1.wdp"/><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6"/>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1"/>
        <p:cNvGrpSpPr/>
        <p:nvPr/>
      </p:nvGrpSpPr>
      <p:grpSpPr>
        <a:xfrm>
          <a:off x="0" y="0"/>
          <a:ext cx="0" cy="0"/>
          <a:chOff x="0" y="0"/>
          <a:chExt cx="0" cy="0"/>
        </a:xfrm>
      </p:grpSpPr>
      <p:sp>
        <p:nvSpPr>
          <p:cNvPr id="92" name="Google Shape;92;g32d276e7ab8_0_2"/>
          <p:cNvSpPr txBox="1">
            <a:spLocks noGrp="1"/>
          </p:cNvSpPr>
          <p:nvPr>
            <p:ph type="title"/>
          </p:nvPr>
        </p:nvSpPr>
        <p:spPr>
          <a:xfrm>
            <a:off x="534259" y="248029"/>
            <a:ext cx="2320800" cy="505267"/>
          </a:xfrm>
          <a:prstGeom prst="rect">
            <a:avLst/>
          </a:prstGeom>
          <a:noFill/>
          <a:ln>
            <a:noFill/>
          </a:ln>
        </p:spPr>
        <p:txBody>
          <a:bodyPr spcFirstLastPara="1" wrap="square" lIns="0" tIns="12700" rIns="0" bIns="0" anchor="ctr" anchorCtr="0">
            <a:spAutoFit/>
          </a:bodyPr>
          <a:lstStyle/>
          <a:p>
            <a:pPr marL="12700" lvl="0" indent="0" algn="l" rtl="0">
              <a:lnSpc>
                <a:spcPct val="100000"/>
              </a:lnSpc>
              <a:spcBef>
                <a:spcPts val="0"/>
              </a:spcBef>
              <a:spcAft>
                <a:spcPts val="0"/>
              </a:spcAft>
              <a:buClr>
                <a:srgbClr val="04A2B9"/>
              </a:buClr>
              <a:buSzPts val="2400"/>
              <a:buFont typeface="Proxima Nova"/>
              <a:buNone/>
            </a:pPr>
            <a:r>
              <a:rPr lang="en-US" sz="3200">
                <a:solidFill>
                  <a:srgbClr val="0070C0"/>
                </a:solidFill>
                <a:latin typeface="Times New Roman" panose="02020603050405020304" pitchFamily="18" charset="0"/>
                <a:ea typeface="Proxima Nova"/>
                <a:cs typeface="Times New Roman" panose="02020603050405020304" pitchFamily="18" charset="0"/>
                <a:sym typeface="Proxima Nova"/>
              </a:rPr>
              <a:t>Workflow</a:t>
            </a:r>
            <a:endParaRPr sz="2400">
              <a:solidFill>
                <a:srgbClr val="0070C0"/>
              </a:solidFill>
              <a:latin typeface="Times New Roman" panose="02020603050405020304" pitchFamily="18" charset="0"/>
              <a:ea typeface="Proxima Nova"/>
              <a:cs typeface="Times New Roman" panose="02020603050405020304" pitchFamily="18" charset="0"/>
              <a:sym typeface="Proxima Nova"/>
            </a:endParaRPr>
          </a:p>
        </p:txBody>
      </p:sp>
      <p:grpSp>
        <p:nvGrpSpPr>
          <p:cNvPr id="43" name="Group 42">
            <a:extLst>
              <a:ext uri="{FF2B5EF4-FFF2-40B4-BE49-F238E27FC236}">
                <a16:creationId xmlns:a16="http://schemas.microsoft.com/office/drawing/2014/main" id="{8DF11EA8-016A-EE36-DC30-7F2060123CBB}"/>
              </a:ext>
            </a:extLst>
          </p:cNvPr>
          <p:cNvGrpSpPr/>
          <p:nvPr/>
        </p:nvGrpSpPr>
        <p:grpSpPr>
          <a:xfrm>
            <a:off x="1456135" y="1346496"/>
            <a:ext cx="1873251" cy="982686"/>
            <a:chOff x="4795097" y="1083038"/>
            <a:chExt cx="1536276" cy="694430"/>
          </a:xfrm>
        </p:grpSpPr>
        <p:sp>
          <p:nvSpPr>
            <p:cNvPr id="41" name="Rectangle: Rounded Corners 40">
              <a:extLst>
                <a:ext uri="{FF2B5EF4-FFF2-40B4-BE49-F238E27FC236}">
                  <a16:creationId xmlns:a16="http://schemas.microsoft.com/office/drawing/2014/main" id="{32DDF44A-957A-E1E9-9232-61F3F2F921C4}"/>
                </a:ext>
              </a:extLst>
            </p:cNvPr>
            <p:cNvSpPr/>
            <p:nvPr/>
          </p:nvSpPr>
          <p:spPr>
            <a:xfrm>
              <a:off x="4905163" y="1083038"/>
              <a:ext cx="1426210" cy="633924"/>
            </a:xfrm>
            <a:prstGeom prst="roundRect">
              <a:avLst/>
            </a:prstGeom>
            <a:solidFill>
              <a:srgbClr val="EC792B"/>
            </a:solidFill>
            <a:ln>
              <a:solidFill>
                <a:srgbClr val="EC792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600">
                <a:latin typeface="Times New Roman" panose="02020603050405020304" pitchFamily="18" charset="0"/>
                <a:cs typeface="Times New Roman" panose="02020603050405020304" pitchFamily="18" charset="0"/>
              </a:endParaRPr>
            </a:p>
          </p:txBody>
        </p:sp>
        <p:sp>
          <p:nvSpPr>
            <p:cNvPr id="6" name="Rectangle: Rounded Corners 5">
              <a:extLst>
                <a:ext uri="{FF2B5EF4-FFF2-40B4-BE49-F238E27FC236}">
                  <a16:creationId xmlns:a16="http://schemas.microsoft.com/office/drawing/2014/main" id="{351084F2-FE10-2749-F05C-4D53B558C2F8}"/>
                </a:ext>
              </a:extLst>
            </p:cNvPr>
            <p:cNvSpPr/>
            <p:nvPr/>
          </p:nvSpPr>
          <p:spPr>
            <a:xfrm>
              <a:off x="4795097" y="1186958"/>
              <a:ext cx="1392765" cy="590510"/>
            </a:xfrm>
            <a:prstGeom prst="round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atin typeface="Times New Roman" panose="02020603050405020304" pitchFamily="18" charset="0"/>
                  <a:cs typeface="Times New Roman" panose="02020603050405020304" pitchFamily="18" charset="0"/>
                </a:rPr>
                <a:t>User Opens the App</a:t>
              </a:r>
              <a:endParaRPr lang="en-IN">
                <a:latin typeface="Times New Roman" panose="02020603050405020304" pitchFamily="18" charset="0"/>
                <a:cs typeface="Times New Roman" panose="02020603050405020304" pitchFamily="18" charset="0"/>
              </a:endParaRPr>
            </a:p>
          </p:txBody>
        </p:sp>
      </p:grpSp>
      <p:grpSp>
        <p:nvGrpSpPr>
          <p:cNvPr id="44" name="Group 43">
            <a:extLst>
              <a:ext uri="{FF2B5EF4-FFF2-40B4-BE49-F238E27FC236}">
                <a16:creationId xmlns:a16="http://schemas.microsoft.com/office/drawing/2014/main" id="{B8733BB2-A5E9-1AAE-7689-4BEDADD1EE5B}"/>
              </a:ext>
            </a:extLst>
          </p:cNvPr>
          <p:cNvGrpSpPr/>
          <p:nvPr/>
        </p:nvGrpSpPr>
        <p:grpSpPr>
          <a:xfrm>
            <a:off x="4588233" y="1299209"/>
            <a:ext cx="1826275" cy="991638"/>
            <a:chOff x="6651440" y="1110354"/>
            <a:chExt cx="1500690" cy="700813"/>
          </a:xfrm>
        </p:grpSpPr>
        <p:sp>
          <p:nvSpPr>
            <p:cNvPr id="42" name="Rectangle: Rounded Corners 41">
              <a:extLst>
                <a:ext uri="{FF2B5EF4-FFF2-40B4-BE49-F238E27FC236}">
                  <a16:creationId xmlns:a16="http://schemas.microsoft.com/office/drawing/2014/main" id="{5DA14B6D-303F-C3A2-344B-18087879E186}"/>
                </a:ext>
              </a:extLst>
            </p:cNvPr>
            <p:cNvSpPr/>
            <p:nvPr/>
          </p:nvSpPr>
          <p:spPr>
            <a:xfrm>
              <a:off x="6762958" y="1110354"/>
              <a:ext cx="1389172" cy="616375"/>
            </a:xfrm>
            <a:prstGeom prst="roundRect">
              <a:avLst/>
            </a:prstGeom>
            <a:solidFill>
              <a:srgbClr val="EC792B"/>
            </a:solidFill>
            <a:ln>
              <a:solidFill>
                <a:srgbClr val="EC792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600">
                <a:latin typeface="Times New Roman" panose="02020603050405020304" pitchFamily="18" charset="0"/>
                <a:cs typeface="Times New Roman" panose="02020603050405020304" pitchFamily="18" charset="0"/>
              </a:endParaRPr>
            </a:p>
          </p:txBody>
        </p:sp>
        <p:sp>
          <p:nvSpPr>
            <p:cNvPr id="7" name="Rectangle: Rounded Corners 6">
              <a:extLst>
                <a:ext uri="{FF2B5EF4-FFF2-40B4-BE49-F238E27FC236}">
                  <a16:creationId xmlns:a16="http://schemas.microsoft.com/office/drawing/2014/main" id="{0BAC51FC-1028-740A-C981-7DEC52BE9919}"/>
                </a:ext>
              </a:extLst>
            </p:cNvPr>
            <p:cNvSpPr/>
            <p:nvPr/>
          </p:nvSpPr>
          <p:spPr>
            <a:xfrm>
              <a:off x="6651440" y="1220609"/>
              <a:ext cx="1375380" cy="590558"/>
            </a:xfrm>
            <a:prstGeom prst="round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atin typeface="Times New Roman" panose="02020603050405020304" pitchFamily="18" charset="0"/>
                  <a:cs typeface="Times New Roman" panose="02020603050405020304" pitchFamily="18" charset="0"/>
                </a:rPr>
                <a:t>User Logs in / Signs Up</a:t>
              </a:r>
              <a:endParaRPr lang="en-IN">
                <a:latin typeface="Times New Roman" panose="02020603050405020304" pitchFamily="18" charset="0"/>
                <a:cs typeface="Times New Roman" panose="02020603050405020304" pitchFamily="18" charset="0"/>
              </a:endParaRPr>
            </a:p>
          </p:txBody>
        </p:sp>
      </p:grpSp>
      <p:grpSp>
        <p:nvGrpSpPr>
          <p:cNvPr id="45" name="Group 44">
            <a:extLst>
              <a:ext uri="{FF2B5EF4-FFF2-40B4-BE49-F238E27FC236}">
                <a16:creationId xmlns:a16="http://schemas.microsoft.com/office/drawing/2014/main" id="{3B233D93-5505-5D0F-F987-478131774D3E}"/>
              </a:ext>
            </a:extLst>
          </p:cNvPr>
          <p:cNvGrpSpPr/>
          <p:nvPr/>
        </p:nvGrpSpPr>
        <p:grpSpPr>
          <a:xfrm>
            <a:off x="7372118" y="1269270"/>
            <a:ext cx="1690563" cy="1091507"/>
            <a:chOff x="8351515" y="1135919"/>
            <a:chExt cx="1518074" cy="700347"/>
          </a:xfrm>
        </p:grpSpPr>
        <p:sp>
          <p:nvSpPr>
            <p:cNvPr id="38" name="Rectangle: Rounded Corners 37">
              <a:extLst>
                <a:ext uri="{FF2B5EF4-FFF2-40B4-BE49-F238E27FC236}">
                  <a16:creationId xmlns:a16="http://schemas.microsoft.com/office/drawing/2014/main" id="{D300644A-D17E-3978-F969-C601D011312F}"/>
                </a:ext>
              </a:extLst>
            </p:cNvPr>
            <p:cNvSpPr/>
            <p:nvPr/>
          </p:nvSpPr>
          <p:spPr>
            <a:xfrm>
              <a:off x="8476825" y="1135919"/>
              <a:ext cx="1392764" cy="616375"/>
            </a:xfrm>
            <a:prstGeom prst="roundRect">
              <a:avLst/>
            </a:prstGeom>
            <a:ln>
              <a:solidFill>
                <a:srgbClr val="5698D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600">
                <a:latin typeface="Times New Roman" panose="02020603050405020304" pitchFamily="18" charset="0"/>
                <a:cs typeface="Times New Roman" panose="02020603050405020304" pitchFamily="18" charset="0"/>
              </a:endParaRPr>
            </a:p>
          </p:txBody>
        </p:sp>
        <p:sp>
          <p:nvSpPr>
            <p:cNvPr id="8" name="Rectangle: Rounded Corners 7">
              <a:extLst>
                <a:ext uri="{FF2B5EF4-FFF2-40B4-BE49-F238E27FC236}">
                  <a16:creationId xmlns:a16="http://schemas.microsoft.com/office/drawing/2014/main" id="{DDA94F14-2E6D-0459-6161-AE91FA3E2709}"/>
                </a:ext>
              </a:extLst>
            </p:cNvPr>
            <p:cNvSpPr/>
            <p:nvPr/>
          </p:nvSpPr>
          <p:spPr>
            <a:xfrm>
              <a:off x="8351515" y="1245756"/>
              <a:ext cx="1392767" cy="590510"/>
            </a:xfrm>
            <a:prstGeom prst="round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IN">
                  <a:latin typeface="Times New Roman" panose="02020603050405020304" pitchFamily="18" charset="0"/>
                  <a:cs typeface="Times New Roman" panose="02020603050405020304" pitchFamily="18" charset="0"/>
                </a:rPr>
                <a:t>Data Collection from User</a:t>
              </a:r>
            </a:p>
          </p:txBody>
        </p:sp>
      </p:grpSp>
      <p:grpSp>
        <p:nvGrpSpPr>
          <p:cNvPr id="46" name="Group 45">
            <a:extLst>
              <a:ext uri="{FF2B5EF4-FFF2-40B4-BE49-F238E27FC236}">
                <a16:creationId xmlns:a16="http://schemas.microsoft.com/office/drawing/2014/main" id="{0C8D1C9F-5D4B-6494-6B6B-8F71319B2D1D}"/>
              </a:ext>
            </a:extLst>
          </p:cNvPr>
          <p:cNvGrpSpPr/>
          <p:nvPr/>
        </p:nvGrpSpPr>
        <p:grpSpPr>
          <a:xfrm>
            <a:off x="7537505" y="3096745"/>
            <a:ext cx="1903313" cy="1031474"/>
            <a:chOff x="4703230" y="2457181"/>
            <a:chExt cx="1519770" cy="794407"/>
          </a:xfrm>
        </p:grpSpPr>
        <p:sp>
          <p:nvSpPr>
            <p:cNvPr id="37" name="Rectangle: Rounded Corners 36">
              <a:extLst>
                <a:ext uri="{FF2B5EF4-FFF2-40B4-BE49-F238E27FC236}">
                  <a16:creationId xmlns:a16="http://schemas.microsoft.com/office/drawing/2014/main" id="{2814A277-D23A-BAAF-0C5B-F8C448B7E911}"/>
                </a:ext>
              </a:extLst>
            </p:cNvPr>
            <p:cNvSpPr/>
            <p:nvPr/>
          </p:nvSpPr>
          <p:spPr>
            <a:xfrm>
              <a:off x="4830233" y="2457181"/>
              <a:ext cx="1392767" cy="732601"/>
            </a:xfrm>
            <a:prstGeom prst="roundRect">
              <a:avLst/>
            </a:prstGeom>
            <a:ln>
              <a:solidFill>
                <a:srgbClr val="5698D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600">
                <a:latin typeface="Times New Roman" panose="02020603050405020304" pitchFamily="18" charset="0"/>
                <a:cs typeface="Times New Roman" panose="02020603050405020304" pitchFamily="18" charset="0"/>
              </a:endParaRPr>
            </a:p>
          </p:txBody>
        </p:sp>
        <p:sp>
          <p:nvSpPr>
            <p:cNvPr id="9" name="Rectangle: Rounded Corners 8">
              <a:extLst>
                <a:ext uri="{FF2B5EF4-FFF2-40B4-BE49-F238E27FC236}">
                  <a16:creationId xmlns:a16="http://schemas.microsoft.com/office/drawing/2014/main" id="{F701412C-86D6-0916-23FC-511DDF423A7C}"/>
                </a:ext>
              </a:extLst>
            </p:cNvPr>
            <p:cNvSpPr/>
            <p:nvPr/>
          </p:nvSpPr>
          <p:spPr>
            <a:xfrm>
              <a:off x="4703230" y="2598809"/>
              <a:ext cx="1392767" cy="652779"/>
            </a:xfrm>
            <a:prstGeom prst="round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IN">
                  <a:latin typeface="Times New Roman" panose="02020603050405020304" pitchFamily="18" charset="0"/>
                  <a:cs typeface="Times New Roman" panose="02020603050405020304" pitchFamily="18" charset="0"/>
                </a:rPr>
                <a:t>Preprocessing &amp; Feature Extraction</a:t>
              </a:r>
            </a:p>
          </p:txBody>
        </p:sp>
      </p:grpSp>
      <p:grpSp>
        <p:nvGrpSpPr>
          <p:cNvPr id="47" name="Group 46">
            <a:extLst>
              <a:ext uri="{FF2B5EF4-FFF2-40B4-BE49-F238E27FC236}">
                <a16:creationId xmlns:a16="http://schemas.microsoft.com/office/drawing/2014/main" id="{324D3F6B-64F6-E0CB-FE35-7FDE5247B614}"/>
              </a:ext>
            </a:extLst>
          </p:cNvPr>
          <p:cNvGrpSpPr/>
          <p:nvPr/>
        </p:nvGrpSpPr>
        <p:grpSpPr>
          <a:xfrm>
            <a:off x="4602069" y="3181022"/>
            <a:ext cx="1782236" cy="1055891"/>
            <a:chOff x="6540497" y="2474529"/>
            <a:chExt cx="1519767" cy="777058"/>
          </a:xfrm>
        </p:grpSpPr>
        <p:sp>
          <p:nvSpPr>
            <p:cNvPr id="39" name="Rectangle: Rounded Corners 38">
              <a:extLst>
                <a:ext uri="{FF2B5EF4-FFF2-40B4-BE49-F238E27FC236}">
                  <a16:creationId xmlns:a16="http://schemas.microsoft.com/office/drawing/2014/main" id="{033D4505-B3F8-EAE1-816F-D783F8A0A843}"/>
                </a:ext>
              </a:extLst>
            </p:cNvPr>
            <p:cNvSpPr/>
            <p:nvPr/>
          </p:nvSpPr>
          <p:spPr>
            <a:xfrm>
              <a:off x="6667498" y="2474529"/>
              <a:ext cx="1392766" cy="652778"/>
            </a:xfrm>
            <a:prstGeom prst="roundRect">
              <a:avLst/>
            </a:prstGeom>
            <a:solidFill>
              <a:srgbClr val="3F6EC3"/>
            </a:solidFill>
            <a:ln>
              <a:solidFill>
                <a:srgbClr val="3F6EC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600" dirty="0">
                <a:latin typeface="Times New Roman" panose="02020603050405020304" pitchFamily="18" charset="0"/>
                <a:cs typeface="Times New Roman" panose="02020603050405020304" pitchFamily="18" charset="0"/>
              </a:endParaRPr>
            </a:p>
          </p:txBody>
        </p:sp>
        <p:sp>
          <p:nvSpPr>
            <p:cNvPr id="10" name="Rectangle: Rounded Corners 9">
              <a:extLst>
                <a:ext uri="{FF2B5EF4-FFF2-40B4-BE49-F238E27FC236}">
                  <a16:creationId xmlns:a16="http://schemas.microsoft.com/office/drawing/2014/main" id="{93ED65F0-1AB1-AA2E-513D-37545B1B6D56}"/>
                </a:ext>
              </a:extLst>
            </p:cNvPr>
            <p:cNvSpPr/>
            <p:nvPr/>
          </p:nvSpPr>
          <p:spPr>
            <a:xfrm>
              <a:off x="6540497" y="2598809"/>
              <a:ext cx="1392767" cy="652778"/>
            </a:xfrm>
            <a:prstGeom prst="round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IN" dirty="0">
                  <a:latin typeface="Times New Roman" panose="02020603050405020304" pitchFamily="18" charset="0"/>
                  <a:cs typeface="Times New Roman" panose="02020603050405020304" pitchFamily="18" charset="0"/>
                </a:rPr>
                <a:t>Model Inference</a:t>
              </a:r>
            </a:p>
          </p:txBody>
        </p:sp>
      </p:grpSp>
      <p:grpSp>
        <p:nvGrpSpPr>
          <p:cNvPr id="48" name="Group 47">
            <a:extLst>
              <a:ext uri="{FF2B5EF4-FFF2-40B4-BE49-F238E27FC236}">
                <a16:creationId xmlns:a16="http://schemas.microsoft.com/office/drawing/2014/main" id="{7C0974CF-0323-901A-61F6-6A19842B0DB6}"/>
              </a:ext>
            </a:extLst>
          </p:cNvPr>
          <p:cNvGrpSpPr/>
          <p:nvPr/>
        </p:nvGrpSpPr>
        <p:grpSpPr>
          <a:xfrm>
            <a:off x="1413767" y="3119313"/>
            <a:ext cx="1824367" cy="1117600"/>
            <a:chOff x="8349824" y="2430976"/>
            <a:chExt cx="1733975" cy="860523"/>
          </a:xfrm>
        </p:grpSpPr>
        <p:sp>
          <p:nvSpPr>
            <p:cNvPr id="40" name="Rectangle: Rounded Corners 39">
              <a:extLst>
                <a:ext uri="{FF2B5EF4-FFF2-40B4-BE49-F238E27FC236}">
                  <a16:creationId xmlns:a16="http://schemas.microsoft.com/office/drawing/2014/main" id="{5E07290D-F60B-BB7E-5BC2-01985C7DAC3A}"/>
                </a:ext>
              </a:extLst>
            </p:cNvPr>
            <p:cNvSpPr/>
            <p:nvPr/>
          </p:nvSpPr>
          <p:spPr>
            <a:xfrm>
              <a:off x="8476824" y="2430976"/>
              <a:ext cx="1606975" cy="726676"/>
            </a:xfrm>
            <a:prstGeom prst="roundRect">
              <a:avLst/>
            </a:prstGeom>
            <a:solidFill>
              <a:srgbClr val="3F6EC3"/>
            </a:solidFill>
            <a:ln>
              <a:solidFill>
                <a:srgbClr val="3F6EC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600">
                <a:latin typeface="Times New Roman" panose="02020603050405020304" pitchFamily="18" charset="0"/>
                <a:cs typeface="Times New Roman" panose="02020603050405020304" pitchFamily="18" charset="0"/>
              </a:endParaRPr>
            </a:p>
          </p:txBody>
        </p:sp>
        <p:sp>
          <p:nvSpPr>
            <p:cNvPr id="11" name="Rectangle: Rounded Corners 10">
              <a:extLst>
                <a:ext uri="{FF2B5EF4-FFF2-40B4-BE49-F238E27FC236}">
                  <a16:creationId xmlns:a16="http://schemas.microsoft.com/office/drawing/2014/main" id="{A8DEE9F7-A808-088E-D930-F937D39B0E1E}"/>
                </a:ext>
              </a:extLst>
            </p:cNvPr>
            <p:cNvSpPr/>
            <p:nvPr/>
          </p:nvSpPr>
          <p:spPr>
            <a:xfrm>
              <a:off x="8349824" y="2558897"/>
              <a:ext cx="1606976" cy="732602"/>
            </a:xfrm>
            <a:prstGeom prst="round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atin typeface="Times New Roman" panose="02020603050405020304" pitchFamily="18" charset="0"/>
                  <a:cs typeface="Times New Roman" panose="02020603050405020304" pitchFamily="18" charset="0"/>
                </a:rPr>
                <a:t>Multimodal Fusion for Final Prediction</a:t>
              </a:r>
              <a:endParaRPr lang="en-IN">
                <a:latin typeface="Times New Roman" panose="02020603050405020304" pitchFamily="18" charset="0"/>
                <a:cs typeface="Times New Roman" panose="02020603050405020304" pitchFamily="18" charset="0"/>
              </a:endParaRPr>
            </a:p>
          </p:txBody>
        </p:sp>
      </p:grpSp>
      <p:grpSp>
        <p:nvGrpSpPr>
          <p:cNvPr id="49" name="Group 48">
            <a:extLst>
              <a:ext uri="{FF2B5EF4-FFF2-40B4-BE49-F238E27FC236}">
                <a16:creationId xmlns:a16="http://schemas.microsoft.com/office/drawing/2014/main" id="{7EDCFA96-E8D0-C7E5-86E6-320C61A76376}"/>
              </a:ext>
            </a:extLst>
          </p:cNvPr>
          <p:cNvGrpSpPr/>
          <p:nvPr/>
        </p:nvGrpSpPr>
        <p:grpSpPr>
          <a:xfrm>
            <a:off x="1463067" y="5124944"/>
            <a:ext cx="1924477" cy="1059024"/>
            <a:chOff x="4703231" y="3987800"/>
            <a:chExt cx="1519768" cy="836979"/>
          </a:xfrm>
        </p:grpSpPr>
        <p:sp>
          <p:nvSpPr>
            <p:cNvPr id="31" name="Rectangle: Rounded Corners 30">
              <a:extLst>
                <a:ext uri="{FF2B5EF4-FFF2-40B4-BE49-F238E27FC236}">
                  <a16:creationId xmlns:a16="http://schemas.microsoft.com/office/drawing/2014/main" id="{637DBFC1-7AEF-4C85-66BB-C010BA3A952A}"/>
                </a:ext>
              </a:extLst>
            </p:cNvPr>
            <p:cNvSpPr/>
            <p:nvPr/>
          </p:nvSpPr>
          <p:spPr>
            <a:xfrm>
              <a:off x="4830233" y="3987800"/>
              <a:ext cx="1392766" cy="726676"/>
            </a:xfrm>
            <a:prstGeom prst="roundRect">
              <a:avLst/>
            </a:prstGeom>
            <a:solidFill>
              <a:srgbClr val="3F6EC3"/>
            </a:solidFill>
            <a:ln>
              <a:solidFill>
                <a:srgbClr val="3F6EC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600">
                <a:latin typeface="Times New Roman" panose="02020603050405020304" pitchFamily="18" charset="0"/>
                <a:cs typeface="Times New Roman" panose="02020603050405020304" pitchFamily="18" charset="0"/>
              </a:endParaRPr>
            </a:p>
          </p:txBody>
        </p:sp>
        <p:sp>
          <p:nvSpPr>
            <p:cNvPr id="12" name="Rectangle: Rounded Corners 11">
              <a:extLst>
                <a:ext uri="{FF2B5EF4-FFF2-40B4-BE49-F238E27FC236}">
                  <a16:creationId xmlns:a16="http://schemas.microsoft.com/office/drawing/2014/main" id="{747EEB86-9599-8B3D-8F9D-478BEA640E3C}"/>
                </a:ext>
              </a:extLst>
            </p:cNvPr>
            <p:cNvSpPr/>
            <p:nvPr/>
          </p:nvSpPr>
          <p:spPr>
            <a:xfrm>
              <a:off x="4703231" y="4098103"/>
              <a:ext cx="1392766" cy="726676"/>
            </a:xfrm>
            <a:prstGeom prst="round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IN">
                  <a:latin typeface="Times New Roman" panose="02020603050405020304" pitchFamily="18" charset="0"/>
                  <a:cs typeface="Times New Roman" panose="02020603050405020304" pitchFamily="18" charset="0"/>
                </a:rPr>
                <a:t>Mental Health Status Classification</a:t>
              </a:r>
            </a:p>
          </p:txBody>
        </p:sp>
      </p:grpSp>
      <p:grpSp>
        <p:nvGrpSpPr>
          <p:cNvPr id="35" name="Group 34">
            <a:extLst>
              <a:ext uri="{FF2B5EF4-FFF2-40B4-BE49-F238E27FC236}">
                <a16:creationId xmlns:a16="http://schemas.microsoft.com/office/drawing/2014/main" id="{19BD213F-218A-613A-B75D-216D846039FA}"/>
              </a:ext>
            </a:extLst>
          </p:cNvPr>
          <p:cNvGrpSpPr/>
          <p:nvPr/>
        </p:nvGrpSpPr>
        <p:grpSpPr>
          <a:xfrm>
            <a:off x="4626574" y="5124944"/>
            <a:ext cx="1718528" cy="1018248"/>
            <a:chOff x="6540498" y="3987800"/>
            <a:chExt cx="1519769" cy="836979"/>
          </a:xfrm>
        </p:grpSpPr>
        <p:sp>
          <p:nvSpPr>
            <p:cNvPr id="33" name="Rectangle: Rounded Corners 32">
              <a:extLst>
                <a:ext uri="{FF2B5EF4-FFF2-40B4-BE49-F238E27FC236}">
                  <a16:creationId xmlns:a16="http://schemas.microsoft.com/office/drawing/2014/main" id="{AD21E820-D015-E909-2890-783F9F52DA55}"/>
                </a:ext>
              </a:extLst>
            </p:cNvPr>
            <p:cNvSpPr/>
            <p:nvPr/>
          </p:nvSpPr>
          <p:spPr>
            <a:xfrm>
              <a:off x="6600607" y="3987800"/>
              <a:ext cx="1459660" cy="726676"/>
            </a:xfrm>
            <a:prstGeom prst="roundRect">
              <a:avLst/>
            </a:prstGeom>
            <a:solidFill>
              <a:srgbClr val="FFBF00"/>
            </a:solidFill>
            <a:ln>
              <a:solidFill>
                <a:srgbClr val="FFB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600">
                <a:latin typeface="Times New Roman" panose="02020603050405020304" pitchFamily="18" charset="0"/>
                <a:cs typeface="Times New Roman" panose="02020603050405020304" pitchFamily="18" charset="0"/>
              </a:endParaRPr>
            </a:p>
          </p:txBody>
        </p:sp>
        <p:sp>
          <p:nvSpPr>
            <p:cNvPr id="13" name="Rectangle: Rounded Corners 12">
              <a:extLst>
                <a:ext uri="{FF2B5EF4-FFF2-40B4-BE49-F238E27FC236}">
                  <a16:creationId xmlns:a16="http://schemas.microsoft.com/office/drawing/2014/main" id="{55736F6C-A573-40BC-CCAC-DE72D52C3EB2}"/>
                </a:ext>
              </a:extLst>
            </p:cNvPr>
            <p:cNvSpPr/>
            <p:nvPr/>
          </p:nvSpPr>
          <p:spPr>
            <a:xfrm>
              <a:off x="6540498" y="4098103"/>
              <a:ext cx="1392766" cy="726676"/>
            </a:xfrm>
            <a:prstGeom prst="roundRect">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latin typeface="Times New Roman" panose="02020603050405020304" pitchFamily="18" charset="0"/>
                  <a:cs typeface="Times New Roman" panose="02020603050405020304" pitchFamily="18" charset="0"/>
                </a:rPr>
                <a:t>Interactive UI display’s the prediction</a:t>
              </a:r>
              <a:endParaRPr lang="en-IN" dirty="0">
                <a:latin typeface="Times New Roman" panose="02020603050405020304" pitchFamily="18" charset="0"/>
                <a:cs typeface="Times New Roman" panose="02020603050405020304" pitchFamily="18" charset="0"/>
              </a:endParaRPr>
            </a:p>
          </p:txBody>
        </p:sp>
      </p:grpSp>
      <p:cxnSp>
        <p:nvCxnSpPr>
          <p:cNvPr id="3" name="Straight Arrow Connector 2">
            <a:extLst>
              <a:ext uri="{FF2B5EF4-FFF2-40B4-BE49-F238E27FC236}">
                <a16:creationId xmlns:a16="http://schemas.microsoft.com/office/drawing/2014/main" id="{C01625D1-8D46-EC32-5D4C-78DD4D041C97}"/>
              </a:ext>
            </a:extLst>
          </p:cNvPr>
          <p:cNvCxnSpPr>
            <a:cxnSpLocks/>
            <a:stCxn id="41" idx="3"/>
          </p:cNvCxnSpPr>
          <p:nvPr/>
        </p:nvCxnSpPr>
        <p:spPr>
          <a:xfrm>
            <a:off x="3329386" y="1795028"/>
            <a:ext cx="1246842" cy="10199"/>
          </a:xfrm>
          <a:prstGeom prst="straightConnector1">
            <a:avLst/>
          </a:prstGeom>
          <a:ln w="19050">
            <a:tailEnd type="triangle"/>
          </a:ln>
        </p:spPr>
        <p:style>
          <a:lnRef idx="1">
            <a:schemeClr val="accent2"/>
          </a:lnRef>
          <a:fillRef idx="0">
            <a:schemeClr val="accent2"/>
          </a:fillRef>
          <a:effectRef idx="0">
            <a:schemeClr val="accent2"/>
          </a:effectRef>
          <a:fontRef idx="minor">
            <a:schemeClr val="tx1"/>
          </a:fontRef>
        </p:style>
      </p:cxnSp>
      <p:cxnSp>
        <p:nvCxnSpPr>
          <p:cNvPr id="20" name="Straight Arrow Connector 19">
            <a:extLst>
              <a:ext uri="{FF2B5EF4-FFF2-40B4-BE49-F238E27FC236}">
                <a16:creationId xmlns:a16="http://schemas.microsoft.com/office/drawing/2014/main" id="{E754B7AF-1265-69AE-226B-5B8753FD8E66}"/>
              </a:ext>
            </a:extLst>
          </p:cNvPr>
          <p:cNvCxnSpPr>
            <a:cxnSpLocks/>
          </p:cNvCxnSpPr>
          <p:nvPr/>
        </p:nvCxnSpPr>
        <p:spPr>
          <a:xfrm>
            <a:off x="6450104" y="1828046"/>
            <a:ext cx="92201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D2DC903B-CFBE-17B2-6175-ED5405B0F190}"/>
              </a:ext>
            </a:extLst>
          </p:cNvPr>
          <p:cNvCxnSpPr>
            <a:cxnSpLocks/>
          </p:cNvCxnSpPr>
          <p:nvPr/>
        </p:nvCxnSpPr>
        <p:spPr>
          <a:xfrm flipH="1">
            <a:off x="6384305" y="3606046"/>
            <a:ext cx="1127361" cy="0"/>
          </a:xfrm>
          <a:prstGeom prst="straightConnector1">
            <a:avLst/>
          </a:prstGeom>
          <a:ln w="19050">
            <a:solidFill>
              <a:srgbClr val="3F6EC3"/>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817F5F4-967E-87F1-799B-200E236C7585}"/>
              </a:ext>
            </a:extLst>
          </p:cNvPr>
          <p:cNvCxnSpPr>
            <a:cxnSpLocks/>
          </p:cNvCxnSpPr>
          <p:nvPr/>
        </p:nvCxnSpPr>
        <p:spPr>
          <a:xfrm flipH="1">
            <a:off x="3238134" y="3676742"/>
            <a:ext cx="1338094" cy="13147"/>
          </a:xfrm>
          <a:prstGeom prst="straightConnector1">
            <a:avLst/>
          </a:prstGeom>
          <a:ln w="19050">
            <a:solidFill>
              <a:srgbClr val="3F6EC3"/>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4CCDE25E-BFCE-FB16-33B9-2B7750071BC5}"/>
              </a:ext>
            </a:extLst>
          </p:cNvPr>
          <p:cNvCxnSpPr>
            <a:cxnSpLocks/>
          </p:cNvCxnSpPr>
          <p:nvPr/>
        </p:nvCxnSpPr>
        <p:spPr>
          <a:xfrm>
            <a:off x="3425885" y="5581848"/>
            <a:ext cx="1200689" cy="0"/>
          </a:xfrm>
          <a:prstGeom prst="straightConnector1">
            <a:avLst/>
          </a:prstGeom>
          <a:ln w="19050">
            <a:solidFill>
              <a:srgbClr val="3F6EC3"/>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53424E15-A423-8755-2225-6CD519D1B29F}"/>
              </a:ext>
            </a:extLst>
          </p:cNvPr>
          <p:cNvCxnSpPr>
            <a:cxnSpLocks/>
            <a:stCxn id="8" idx="2"/>
          </p:cNvCxnSpPr>
          <p:nvPr/>
        </p:nvCxnSpPr>
        <p:spPr>
          <a:xfrm>
            <a:off x="8147627" y="2360777"/>
            <a:ext cx="0" cy="75853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10BBBC24-4539-0132-4EC1-F5AA9C716911}"/>
              </a:ext>
            </a:extLst>
          </p:cNvPr>
          <p:cNvCxnSpPr>
            <a:cxnSpLocks/>
          </p:cNvCxnSpPr>
          <p:nvPr/>
        </p:nvCxnSpPr>
        <p:spPr>
          <a:xfrm>
            <a:off x="2331027" y="4224867"/>
            <a:ext cx="0" cy="863184"/>
          </a:xfrm>
          <a:prstGeom prst="straightConnector1">
            <a:avLst/>
          </a:prstGeom>
          <a:ln w="19050">
            <a:solidFill>
              <a:srgbClr val="5B9BD5"/>
            </a:solidFill>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54C162B6-8425-A165-EFD4-9A7921F642C4}"/>
              </a:ext>
            </a:extLst>
          </p:cNvPr>
          <p:cNvSpPr txBox="1"/>
          <p:nvPr/>
        </p:nvSpPr>
        <p:spPr>
          <a:xfrm>
            <a:off x="9151626" y="1604821"/>
            <a:ext cx="2250406" cy="276999"/>
          </a:xfrm>
          <a:prstGeom prst="rect">
            <a:avLst/>
          </a:prstGeom>
          <a:noFill/>
        </p:spPr>
        <p:txBody>
          <a:bodyPr wrap="square">
            <a:spAutoFit/>
          </a:bodyPr>
          <a:lstStyle/>
          <a:p>
            <a:r>
              <a:rPr lang="en-IN" sz="1200">
                <a:solidFill>
                  <a:schemeClr val="tx1">
                    <a:lumMod val="75000"/>
                    <a:lumOff val="25000"/>
                  </a:schemeClr>
                </a:solidFill>
              </a:rPr>
              <a:t>(Text, Audio, Video Input)</a:t>
            </a:r>
          </a:p>
        </p:txBody>
      </p:sp>
      <p:sp>
        <p:nvSpPr>
          <p:cNvPr id="60" name="TextBox 59">
            <a:extLst>
              <a:ext uri="{FF2B5EF4-FFF2-40B4-BE49-F238E27FC236}">
                <a16:creationId xmlns:a16="http://schemas.microsoft.com/office/drawing/2014/main" id="{65560CB3-8009-CB33-05FC-DC384114EFD3}"/>
              </a:ext>
            </a:extLst>
          </p:cNvPr>
          <p:cNvSpPr txBox="1"/>
          <p:nvPr/>
        </p:nvSpPr>
        <p:spPr>
          <a:xfrm>
            <a:off x="4912689" y="2671666"/>
            <a:ext cx="1258252" cy="492443"/>
          </a:xfrm>
          <a:prstGeom prst="rect">
            <a:avLst/>
          </a:prstGeom>
          <a:noFill/>
        </p:spPr>
        <p:txBody>
          <a:bodyPr wrap="square">
            <a:spAutoFit/>
          </a:bodyPr>
          <a:lstStyle/>
          <a:p>
            <a:r>
              <a:rPr lang="en-IN" sz="1200">
                <a:solidFill>
                  <a:schemeClr val="tx1">
                    <a:lumMod val="75000"/>
                    <a:lumOff val="25000"/>
                  </a:schemeClr>
                </a:solidFill>
              </a:rPr>
              <a:t>(BERT, CNN, Acoustic</a:t>
            </a:r>
            <a:r>
              <a:rPr lang="en-IN">
                <a:solidFill>
                  <a:schemeClr val="tx1">
                    <a:lumMod val="75000"/>
                    <a:lumOff val="25000"/>
                  </a:schemeClr>
                </a:solidFill>
              </a:rPr>
              <a:t>)</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36"/>
        <p:cNvGrpSpPr/>
        <p:nvPr/>
      </p:nvGrpSpPr>
      <p:grpSpPr>
        <a:xfrm>
          <a:off x="0" y="0"/>
          <a:ext cx="0" cy="0"/>
          <a:chOff x="0" y="0"/>
          <a:chExt cx="0" cy="0"/>
        </a:xfrm>
      </p:grpSpPr>
      <p:sp>
        <p:nvSpPr>
          <p:cNvPr id="137" name="Google Shape;137;p8"/>
          <p:cNvSpPr txBox="1">
            <a:spLocks noGrp="1"/>
          </p:cNvSpPr>
          <p:nvPr>
            <p:ph type="title"/>
          </p:nvPr>
        </p:nvSpPr>
        <p:spPr>
          <a:xfrm>
            <a:off x="534250" y="248017"/>
            <a:ext cx="5029500" cy="505267"/>
          </a:xfrm>
          <a:prstGeom prst="rect">
            <a:avLst/>
          </a:prstGeom>
          <a:noFill/>
          <a:ln>
            <a:noFill/>
          </a:ln>
        </p:spPr>
        <p:txBody>
          <a:bodyPr spcFirstLastPara="1" wrap="square" lIns="0" tIns="12700" rIns="0" bIns="0" anchor="ctr" anchorCtr="0">
            <a:spAutoFit/>
          </a:bodyPr>
          <a:lstStyle/>
          <a:p>
            <a:pPr marL="12700" lvl="0" indent="0" algn="l" rtl="0">
              <a:lnSpc>
                <a:spcPct val="100000"/>
              </a:lnSpc>
              <a:spcBef>
                <a:spcPts val="0"/>
              </a:spcBef>
              <a:spcAft>
                <a:spcPts val="0"/>
              </a:spcAft>
              <a:buClr>
                <a:srgbClr val="04A2B9"/>
              </a:buClr>
              <a:buSzPts val="2400"/>
              <a:buFont typeface="Proxima Nova"/>
              <a:buNone/>
            </a:pPr>
            <a:r>
              <a:rPr lang="en-US" sz="3200">
                <a:solidFill>
                  <a:srgbClr val="0070C0"/>
                </a:solidFill>
                <a:latin typeface="Times New Roman" panose="02020603050405020304" pitchFamily="18" charset="0"/>
                <a:ea typeface="Proxima Nova"/>
                <a:cs typeface="Times New Roman" panose="02020603050405020304" pitchFamily="18" charset="0"/>
                <a:sym typeface="Proxima Nova"/>
              </a:rPr>
              <a:t>Methodology</a:t>
            </a:r>
            <a:endParaRPr sz="2400">
              <a:latin typeface="Times New Roman" panose="02020603050405020304" pitchFamily="18" charset="0"/>
              <a:ea typeface="Proxima Nova"/>
              <a:cs typeface="Times New Roman" panose="02020603050405020304" pitchFamily="18" charset="0"/>
              <a:sym typeface="Proxima Nova"/>
            </a:endParaRPr>
          </a:p>
        </p:txBody>
      </p:sp>
      <p:grpSp>
        <p:nvGrpSpPr>
          <p:cNvPr id="19" name="Group 18">
            <a:extLst>
              <a:ext uri="{FF2B5EF4-FFF2-40B4-BE49-F238E27FC236}">
                <a16:creationId xmlns:a16="http://schemas.microsoft.com/office/drawing/2014/main" id="{B2C6FF35-CAE8-1467-05E8-741F79123256}"/>
              </a:ext>
            </a:extLst>
          </p:cNvPr>
          <p:cNvGrpSpPr/>
          <p:nvPr/>
        </p:nvGrpSpPr>
        <p:grpSpPr>
          <a:xfrm>
            <a:off x="2045846" y="2208194"/>
            <a:ext cx="4749800" cy="770976"/>
            <a:chOff x="2045846" y="2208194"/>
            <a:chExt cx="4749800" cy="770976"/>
          </a:xfrm>
        </p:grpSpPr>
        <p:sp>
          <p:nvSpPr>
            <p:cNvPr id="3" name="Cube 2">
              <a:extLst>
                <a:ext uri="{FF2B5EF4-FFF2-40B4-BE49-F238E27FC236}">
                  <a16:creationId xmlns:a16="http://schemas.microsoft.com/office/drawing/2014/main" id="{71F86D01-790E-F9EE-6B36-7A0FA76E8733}"/>
                </a:ext>
              </a:extLst>
            </p:cNvPr>
            <p:cNvSpPr/>
            <p:nvPr/>
          </p:nvSpPr>
          <p:spPr>
            <a:xfrm rot="10800000">
              <a:off x="2045846" y="2208194"/>
              <a:ext cx="4749800" cy="770976"/>
            </a:xfrm>
            <a:prstGeom prst="cube">
              <a:avLst/>
            </a:prstGeom>
            <a:solidFill>
              <a:schemeClr val="accent1">
                <a:lumMod val="50000"/>
              </a:schemeClr>
            </a:solidFill>
            <a:ln>
              <a:solidFill>
                <a:schemeClr val="accent1">
                  <a:lumMod val="50000"/>
                </a:schemeClr>
              </a:solidFill>
            </a:ln>
          </p:spPr>
          <p:style>
            <a:lnRef idx="1">
              <a:schemeClr val="accent5"/>
            </a:lnRef>
            <a:fillRef idx="3">
              <a:schemeClr val="accent5"/>
            </a:fillRef>
            <a:effectRef idx="2">
              <a:schemeClr val="accent5"/>
            </a:effectRef>
            <a:fontRef idx="minor">
              <a:schemeClr val="lt1"/>
            </a:fontRef>
          </p:style>
          <p:txBody>
            <a:bodyPr rtlCol="0" anchor="ctr"/>
            <a:lstStyle/>
            <a:p>
              <a:pPr algn="ctr"/>
              <a:endParaRPr lang="en-IN">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CAB910CB-B11E-C47B-9047-E6F148BEEE56}"/>
                </a:ext>
              </a:extLst>
            </p:cNvPr>
            <p:cNvSpPr txBox="1"/>
            <p:nvPr/>
          </p:nvSpPr>
          <p:spPr>
            <a:xfrm>
              <a:off x="2299848" y="2332839"/>
              <a:ext cx="4495798" cy="369332"/>
            </a:xfrm>
            <a:prstGeom prst="rect">
              <a:avLst/>
            </a:prstGeom>
            <a:noFill/>
          </p:spPr>
          <p:txBody>
            <a:bodyPr wrap="square" rtlCol="0">
              <a:spAutoFit/>
            </a:bodyPr>
            <a:lstStyle/>
            <a:p>
              <a:r>
                <a:rPr lang="en-US" sz="1800" b="1">
                  <a:solidFill>
                    <a:schemeClr val="bg1"/>
                  </a:solidFill>
                  <a:latin typeface="Times New Roman" panose="02020603050405020304" pitchFamily="18" charset="0"/>
                  <a:cs typeface="Times New Roman" panose="02020603050405020304" pitchFamily="18" charset="0"/>
                </a:rPr>
                <a:t>02. Data Collection and Visualization</a:t>
              </a:r>
            </a:p>
          </p:txBody>
        </p:sp>
      </p:grpSp>
      <p:grpSp>
        <p:nvGrpSpPr>
          <p:cNvPr id="12" name="Group 11">
            <a:extLst>
              <a:ext uri="{FF2B5EF4-FFF2-40B4-BE49-F238E27FC236}">
                <a16:creationId xmlns:a16="http://schemas.microsoft.com/office/drawing/2014/main" id="{F55D98F8-9CFE-337F-CFF5-6BF2B449239C}"/>
              </a:ext>
            </a:extLst>
          </p:cNvPr>
          <p:cNvGrpSpPr/>
          <p:nvPr/>
        </p:nvGrpSpPr>
        <p:grpSpPr>
          <a:xfrm>
            <a:off x="2816977" y="3086356"/>
            <a:ext cx="4884267" cy="979400"/>
            <a:chOff x="1083733" y="3069358"/>
            <a:chExt cx="4698998" cy="1034993"/>
          </a:xfrm>
        </p:grpSpPr>
        <p:sp>
          <p:nvSpPr>
            <p:cNvPr id="6" name="Cube 5">
              <a:extLst>
                <a:ext uri="{FF2B5EF4-FFF2-40B4-BE49-F238E27FC236}">
                  <a16:creationId xmlns:a16="http://schemas.microsoft.com/office/drawing/2014/main" id="{237FBAB1-854F-F0FF-6DD4-C95CCA909771}"/>
                </a:ext>
              </a:extLst>
            </p:cNvPr>
            <p:cNvSpPr/>
            <p:nvPr/>
          </p:nvSpPr>
          <p:spPr>
            <a:xfrm rot="10800000">
              <a:off x="1083733" y="3069358"/>
              <a:ext cx="4698998" cy="770977"/>
            </a:xfrm>
            <a:prstGeom prst="cube">
              <a:avLst/>
            </a:prstGeom>
            <a:solidFill>
              <a:schemeClr val="accent5">
                <a:lumMod val="75000"/>
              </a:schemeClr>
            </a:solidFill>
            <a:ln>
              <a:solidFill>
                <a:schemeClr val="accent5">
                  <a:lumMod val="75000"/>
                </a:schemeClr>
              </a:solid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IN">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E98631F1-C3CC-AD23-9527-8A03F7FCE4C4}"/>
                </a:ext>
              </a:extLst>
            </p:cNvPr>
            <p:cNvSpPr txBox="1"/>
            <p:nvPr/>
          </p:nvSpPr>
          <p:spPr>
            <a:xfrm>
              <a:off x="1261130" y="3128611"/>
              <a:ext cx="4520757" cy="975740"/>
            </a:xfrm>
            <a:prstGeom prst="rect">
              <a:avLst/>
            </a:prstGeom>
            <a:noFill/>
          </p:spPr>
          <p:txBody>
            <a:bodyPr wrap="square" rtlCol="0">
              <a:spAutoFit/>
            </a:bodyPr>
            <a:lstStyle/>
            <a:p>
              <a:r>
                <a:rPr lang="en-US" sz="1800" b="1">
                  <a:solidFill>
                    <a:schemeClr val="bg1"/>
                  </a:solidFill>
                  <a:latin typeface="Times New Roman" panose="02020603050405020304" pitchFamily="18" charset="0"/>
                  <a:cs typeface="Times New Roman" panose="02020603050405020304" pitchFamily="18" charset="0"/>
                </a:rPr>
                <a:t>03. Data Preprocessing and Visualization</a:t>
              </a:r>
            </a:p>
            <a:p>
              <a:endParaRPr lang="en-IN" sz="1800" b="1">
                <a:solidFill>
                  <a:schemeClr val="bg1"/>
                </a:solidFill>
                <a:latin typeface="Times New Roman" panose="02020603050405020304" pitchFamily="18" charset="0"/>
                <a:cs typeface="Times New Roman" panose="02020603050405020304" pitchFamily="18" charset="0"/>
              </a:endParaRPr>
            </a:p>
            <a:p>
              <a:endParaRPr lang="en-IN" sz="1800" b="1">
                <a:latin typeface="Times New Roman" panose="02020603050405020304" pitchFamily="18" charset="0"/>
                <a:cs typeface="Times New Roman" panose="02020603050405020304" pitchFamily="18" charset="0"/>
              </a:endParaRPr>
            </a:p>
          </p:txBody>
        </p:sp>
      </p:grpSp>
      <p:grpSp>
        <p:nvGrpSpPr>
          <p:cNvPr id="20" name="Group 19">
            <a:extLst>
              <a:ext uri="{FF2B5EF4-FFF2-40B4-BE49-F238E27FC236}">
                <a16:creationId xmlns:a16="http://schemas.microsoft.com/office/drawing/2014/main" id="{502F7F16-FBE4-99AA-EBAA-7F81ED54C522}"/>
              </a:ext>
            </a:extLst>
          </p:cNvPr>
          <p:cNvGrpSpPr/>
          <p:nvPr/>
        </p:nvGrpSpPr>
        <p:grpSpPr>
          <a:xfrm>
            <a:off x="1210733" y="1357839"/>
            <a:ext cx="5003800" cy="770977"/>
            <a:chOff x="1210733" y="1357839"/>
            <a:chExt cx="5003800" cy="770977"/>
          </a:xfrm>
        </p:grpSpPr>
        <p:sp>
          <p:nvSpPr>
            <p:cNvPr id="2" name="Cube 1">
              <a:extLst>
                <a:ext uri="{FF2B5EF4-FFF2-40B4-BE49-F238E27FC236}">
                  <a16:creationId xmlns:a16="http://schemas.microsoft.com/office/drawing/2014/main" id="{F3A49ABC-1E23-5AE7-3620-F0AEB481733A}"/>
                </a:ext>
              </a:extLst>
            </p:cNvPr>
            <p:cNvSpPr/>
            <p:nvPr/>
          </p:nvSpPr>
          <p:spPr>
            <a:xfrm rot="10800000">
              <a:off x="1210733" y="1357839"/>
              <a:ext cx="4885267" cy="770977"/>
            </a:xfrm>
            <a:prstGeom prst="cube">
              <a:avLst/>
            </a:prstGeom>
            <a:solidFill>
              <a:schemeClr val="accent5">
                <a:lumMod val="50000"/>
              </a:schemeClr>
            </a:solidFill>
            <a:ln>
              <a:solidFill>
                <a:srgbClr val="203864"/>
              </a:solidFill>
            </a:ln>
          </p:spPr>
          <p:style>
            <a:lnRef idx="0">
              <a:scrgbClr r="0" g="0" b="0"/>
            </a:lnRef>
            <a:fillRef idx="0">
              <a:scrgbClr r="0" g="0" b="0"/>
            </a:fillRef>
            <a:effectRef idx="0">
              <a:scrgbClr r="0" g="0" b="0"/>
            </a:effectRef>
            <a:fontRef idx="minor">
              <a:schemeClr val="lt1"/>
            </a:fontRef>
          </p:style>
          <p:txBody>
            <a:bodyPr rtlCol="0" anchor="ctr"/>
            <a:lstStyle/>
            <a:p>
              <a:endParaRPr lang="en-IN" sz="110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8FC943C5-BD6D-3C94-DD21-57D3131EA714}"/>
                </a:ext>
              </a:extLst>
            </p:cNvPr>
            <p:cNvSpPr txBox="1"/>
            <p:nvPr/>
          </p:nvSpPr>
          <p:spPr>
            <a:xfrm>
              <a:off x="1549400" y="1495065"/>
              <a:ext cx="4665133" cy="369332"/>
            </a:xfrm>
            <a:prstGeom prst="rect">
              <a:avLst/>
            </a:prstGeom>
            <a:noFill/>
          </p:spPr>
          <p:txBody>
            <a:bodyPr wrap="square" rtlCol="0">
              <a:spAutoFit/>
            </a:bodyPr>
            <a:lstStyle/>
            <a:p>
              <a:r>
                <a:rPr lang="en-US" sz="1800" b="1">
                  <a:solidFill>
                    <a:schemeClr val="bg1"/>
                  </a:solidFill>
                  <a:latin typeface="Times New Roman" panose="02020603050405020304" pitchFamily="18" charset="0"/>
                  <a:cs typeface="Times New Roman" panose="02020603050405020304" pitchFamily="18" charset="0"/>
                </a:rPr>
                <a:t>01. Research work on the given Project</a:t>
              </a:r>
            </a:p>
          </p:txBody>
        </p:sp>
      </p:grpSp>
      <p:grpSp>
        <p:nvGrpSpPr>
          <p:cNvPr id="21" name="Group 20">
            <a:extLst>
              <a:ext uri="{FF2B5EF4-FFF2-40B4-BE49-F238E27FC236}">
                <a16:creationId xmlns:a16="http://schemas.microsoft.com/office/drawing/2014/main" id="{156F2B61-3212-B6F8-FD5F-CF6329829425}"/>
              </a:ext>
            </a:extLst>
          </p:cNvPr>
          <p:cNvGrpSpPr/>
          <p:nvPr/>
        </p:nvGrpSpPr>
        <p:grpSpPr>
          <a:xfrm>
            <a:off x="3653366" y="3950879"/>
            <a:ext cx="4698998" cy="770977"/>
            <a:chOff x="3910244" y="3936711"/>
            <a:chExt cx="4698998" cy="770977"/>
          </a:xfrm>
        </p:grpSpPr>
        <p:sp>
          <p:nvSpPr>
            <p:cNvPr id="4" name="Cube 3">
              <a:extLst>
                <a:ext uri="{FF2B5EF4-FFF2-40B4-BE49-F238E27FC236}">
                  <a16:creationId xmlns:a16="http://schemas.microsoft.com/office/drawing/2014/main" id="{55D1B761-57EB-3086-8F89-4386600B7946}"/>
                </a:ext>
              </a:extLst>
            </p:cNvPr>
            <p:cNvSpPr/>
            <p:nvPr/>
          </p:nvSpPr>
          <p:spPr>
            <a:xfrm rot="10800000">
              <a:off x="3910244" y="3936711"/>
              <a:ext cx="4698998" cy="770977"/>
            </a:xfrm>
            <a:prstGeom prst="cube">
              <a:avLst/>
            </a:prstGeom>
            <a:solidFill>
              <a:schemeClr val="accent1">
                <a:lumMod val="75000"/>
              </a:schemeClr>
            </a:solid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latin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id="{CB8AEBC6-06A6-334B-567C-AFA890F234AD}"/>
                </a:ext>
              </a:extLst>
            </p:cNvPr>
            <p:cNvSpPr txBox="1"/>
            <p:nvPr/>
          </p:nvSpPr>
          <p:spPr>
            <a:xfrm>
              <a:off x="4223509" y="4027671"/>
              <a:ext cx="4385733" cy="646331"/>
            </a:xfrm>
            <a:prstGeom prst="rect">
              <a:avLst/>
            </a:prstGeom>
            <a:noFill/>
          </p:spPr>
          <p:txBody>
            <a:bodyPr wrap="square" rtlCol="0">
              <a:spAutoFit/>
            </a:bodyPr>
            <a:lstStyle/>
            <a:p>
              <a:r>
                <a:rPr lang="en-US" sz="1800" b="1">
                  <a:solidFill>
                    <a:schemeClr val="bg1"/>
                  </a:solidFill>
                  <a:latin typeface="Times New Roman" panose="02020603050405020304" pitchFamily="18" charset="0"/>
                  <a:cs typeface="Times New Roman" panose="02020603050405020304" pitchFamily="18" charset="0"/>
                </a:rPr>
                <a:t>04. Tried Various Models / Algorithms</a:t>
              </a:r>
              <a:endParaRPr lang="en-IN" sz="1800" b="1">
                <a:solidFill>
                  <a:schemeClr val="bg1"/>
                </a:solidFill>
                <a:latin typeface="Times New Roman" panose="02020603050405020304" pitchFamily="18" charset="0"/>
                <a:cs typeface="Times New Roman" panose="02020603050405020304" pitchFamily="18" charset="0"/>
              </a:endParaRPr>
            </a:p>
            <a:p>
              <a:endParaRPr lang="en-IN" sz="1800" b="1">
                <a:latin typeface="Times New Roman" panose="02020603050405020304" pitchFamily="18" charset="0"/>
                <a:cs typeface="Times New Roman" panose="02020603050405020304" pitchFamily="18" charset="0"/>
              </a:endParaRPr>
            </a:p>
          </p:txBody>
        </p:sp>
      </p:grpSp>
      <p:grpSp>
        <p:nvGrpSpPr>
          <p:cNvPr id="18" name="Group 17">
            <a:extLst>
              <a:ext uri="{FF2B5EF4-FFF2-40B4-BE49-F238E27FC236}">
                <a16:creationId xmlns:a16="http://schemas.microsoft.com/office/drawing/2014/main" id="{121145AF-2CCF-7D6B-1883-4A4921C2B46D}"/>
              </a:ext>
            </a:extLst>
          </p:cNvPr>
          <p:cNvGrpSpPr/>
          <p:nvPr/>
        </p:nvGrpSpPr>
        <p:grpSpPr>
          <a:xfrm>
            <a:off x="5664200" y="5765739"/>
            <a:ext cx="5163521" cy="770976"/>
            <a:chOff x="4708612" y="4827123"/>
            <a:chExt cx="5163521" cy="770976"/>
          </a:xfrm>
        </p:grpSpPr>
        <p:sp>
          <p:nvSpPr>
            <p:cNvPr id="5" name="Cube 4">
              <a:extLst>
                <a:ext uri="{FF2B5EF4-FFF2-40B4-BE49-F238E27FC236}">
                  <a16:creationId xmlns:a16="http://schemas.microsoft.com/office/drawing/2014/main" id="{0041667A-272F-1D80-7591-2FEE1B73CC0D}"/>
                </a:ext>
              </a:extLst>
            </p:cNvPr>
            <p:cNvSpPr/>
            <p:nvPr/>
          </p:nvSpPr>
          <p:spPr>
            <a:xfrm rot="10800000">
              <a:off x="4708612" y="4827123"/>
              <a:ext cx="5003801" cy="770976"/>
            </a:xfrm>
            <a:prstGeom prst="cube">
              <a:avLst/>
            </a:prstGeom>
            <a:solidFill>
              <a:srgbClr val="5B9BD5"/>
            </a:solidFill>
            <a:ln>
              <a:solidFill>
                <a:srgbClr val="5B9BD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latin typeface="Times New Roman" panose="02020603050405020304" pitchFamily="18" charset="0"/>
                <a:cs typeface="Times New Roman" panose="02020603050405020304" pitchFamily="18" charset="0"/>
              </a:endParaRPr>
            </a:p>
          </p:txBody>
        </p:sp>
        <p:sp>
          <p:nvSpPr>
            <p:cNvPr id="14" name="TextBox 13">
              <a:extLst>
                <a:ext uri="{FF2B5EF4-FFF2-40B4-BE49-F238E27FC236}">
                  <a16:creationId xmlns:a16="http://schemas.microsoft.com/office/drawing/2014/main" id="{505C1351-E9A6-73E5-6657-25D724F90FB8}"/>
                </a:ext>
              </a:extLst>
            </p:cNvPr>
            <p:cNvSpPr txBox="1"/>
            <p:nvPr/>
          </p:nvSpPr>
          <p:spPr>
            <a:xfrm>
              <a:off x="4868333" y="4926813"/>
              <a:ext cx="5003800" cy="369332"/>
            </a:xfrm>
            <a:prstGeom prst="rect">
              <a:avLst/>
            </a:prstGeom>
            <a:noFill/>
          </p:spPr>
          <p:txBody>
            <a:bodyPr wrap="square" rtlCol="0">
              <a:spAutoFit/>
            </a:bodyPr>
            <a:lstStyle/>
            <a:p>
              <a:r>
                <a:rPr lang="en-US" sz="1800" b="1">
                  <a:solidFill>
                    <a:schemeClr val="bg1"/>
                  </a:solidFill>
                  <a:latin typeface="Times New Roman" panose="02020603050405020304" pitchFamily="18" charset="0"/>
                  <a:cs typeface="Times New Roman" panose="02020603050405020304" pitchFamily="18" charset="0"/>
                </a:rPr>
                <a:t>06. Predictions and Integration </a:t>
              </a:r>
              <a:endParaRPr lang="en-IN" sz="1800" b="1">
                <a:solidFill>
                  <a:schemeClr val="bg1"/>
                </a:solidFill>
                <a:latin typeface="Times New Roman" panose="02020603050405020304" pitchFamily="18" charset="0"/>
                <a:cs typeface="Times New Roman" panose="02020603050405020304" pitchFamily="18" charset="0"/>
              </a:endParaRPr>
            </a:p>
          </p:txBody>
        </p:sp>
      </p:grpSp>
      <p:grpSp>
        <p:nvGrpSpPr>
          <p:cNvPr id="17" name="Group 16">
            <a:extLst>
              <a:ext uri="{FF2B5EF4-FFF2-40B4-BE49-F238E27FC236}">
                <a16:creationId xmlns:a16="http://schemas.microsoft.com/office/drawing/2014/main" id="{1ECFDFF3-DB88-3A5E-2950-A60C205AC465}"/>
              </a:ext>
            </a:extLst>
          </p:cNvPr>
          <p:cNvGrpSpPr/>
          <p:nvPr/>
        </p:nvGrpSpPr>
        <p:grpSpPr>
          <a:xfrm>
            <a:off x="4547747" y="4868584"/>
            <a:ext cx="5364512" cy="770977"/>
            <a:chOff x="5783879" y="5751221"/>
            <a:chExt cx="5237511" cy="770976"/>
          </a:xfrm>
        </p:grpSpPr>
        <p:sp>
          <p:nvSpPr>
            <p:cNvPr id="15" name="Cube 14">
              <a:extLst>
                <a:ext uri="{FF2B5EF4-FFF2-40B4-BE49-F238E27FC236}">
                  <a16:creationId xmlns:a16="http://schemas.microsoft.com/office/drawing/2014/main" id="{6D148DF2-1BDF-DADA-7413-D313C9333165}"/>
                </a:ext>
              </a:extLst>
            </p:cNvPr>
            <p:cNvSpPr/>
            <p:nvPr/>
          </p:nvSpPr>
          <p:spPr>
            <a:xfrm rot="10800000">
              <a:off x="5783879" y="5751221"/>
              <a:ext cx="5003801" cy="770976"/>
            </a:xfrm>
            <a:prstGeom prst="cube">
              <a:avLst/>
            </a:prstGeom>
            <a:solidFill>
              <a:srgbClr val="5698D3"/>
            </a:solidFill>
            <a:ln>
              <a:solidFill>
                <a:srgbClr val="5698D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latin typeface="Times New Roman" panose="02020603050405020304" pitchFamily="18" charset="0"/>
                <a:cs typeface="Times New Roman" panose="02020603050405020304" pitchFamily="18" charset="0"/>
              </a:endParaRPr>
            </a:p>
          </p:txBody>
        </p:sp>
        <p:sp>
          <p:nvSpPr>
            <p:cNvPr id="16" name="TextBox 15">
              <a:extLst>
                <a:ext uri="{FF2B5EF4-FFF2-40B4-BE49-F238E27FC236}">
                  <a16:creationId xmlns:a16="http://schemas.microsoft.com/office/drawing/2014/main" id="{57A4C7DC-87D2-96D4-DE3A-6D7C6508371A}"/>
                </a:ext>
              </a:extLst>
            </p:cNvPr>
            <p:cNvSpPr txBox="1"/>
            <p:nvPr/>
          </p:nvSpPr>
          <p:spPr>
            <a:xfrm>
              <a:off x="6095999" y="5824256"/>
              <a:ext cx="4925391" cy="369332"/>
            </a:xfrm>
            <a:prstGeom prst="rect">
              <a:avLst/>
            </a:prstGeom>
            <a:noFill/>
          </p:spPr>
          <p:txBody>
            <a:bodyPr wrap="square" rtlCol="0">
              <a:spAutoFit/>
            </a:bodyPr>
            <a:lstStyle/>
            <a:p>
              <a:r>
                <a:rPr lang="en-US" sz="1800" b="1">
                  <a:solidFill>
                    <a:schemeClr val="bg1"/>
                  </a:solidFill>
                  <a:latin typeface="Times New Roman" panose="02020603050405020304" pitchFamily="18" charset="0"/>
                  <a:cs typeface="Times New Roman" panose="02020603050405020304" pitchFamily="18" charset="0"/>
                </a:rPr>
                <a:t>05. Model Training with Suitable Algorithm  </a:t>
              </a:r>
              <a:endParaRPr lang="en-IN" sz="1800" b="1">
                <a:solidFill>
                  <a:schemeClr val="bg1"/>
                </a:solidFill>
                <a:latin typeface="Times New Roman" panose="02020603050405020304" pitchFamily="18" charset="0"/>
                <a:cs typeface="Times New Roman" panose="02020603050405020304" pitchFamily="18" charset="0"/>
              </a:endParaRPr>
            </a:p>
          </p:txBody>
        </p:sp>
      </p:grpSp>
      <p:pic>
        <p:nvPicPr>
          <p:cNvPr id="23" name="Graphic 22" descr="Checklist with solid fill">
            <a:extLst>
              <a:ext uri="{FF2B5EF4-FFF2-40B4-BE49-F238E27FC236}">
                <a16:creationId xmlns:a16="http://schemas.microsoft.com/office/drawing/2014/main" id="{0F9A9F17-CA40-5FB5-1C8A-BEDF47F5F59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00383" y="1430867"/>
            <a:ext cx="697949" cy="697949"/>
          </a:xfrm>
          <a:prstGeom prst="rect">
            <a:avLst/>
          </a:prstGeom>
        </p:spPr>
      </p:pic>
      <p:pic>
        <p:nvPicPr>
          <p:cNvPr id="25" name="Graphic 24" descr="Books with solid fill">
            <a:extLst>
              <a:ext uri="{FF2B5EF4-FFF2-40B4-BE49-F238E27FC236}">
                <a16:creationId xmlns:a16="http://schemas.microsoft.com/office/drawing/2014/main" id="{1DCECE12-AA07-EE6D-BF97-AA7ED5369B2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903989" y="2146157"/>
            <a:ext cx="770977" cy="770977"/>
          </a:xfrm>
          <a:prstGeom prst="rect">
            <a:avLst/>
          </a:prstGeom>
        </p:spPr>
      </p:pic>
      <p:pic>
        <p:nvPicPr>
          <p:cNvPr id="27" name="Graphic 26" descr="Bar chart with solid fill">
            <a:extLst>
              <a:ext uri="{FF2B5EF4-FFF2-40B4-BE49-F238E27FC236}">
                <a16:creationId xmlns:a16="http://schemas.microsoft.com/office/drawing/2014/main" id="{35F11060-4623-B2DF-10C3-4B6A737C1DC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979527" y="3127037"/>
            <a:ext cx="739685" cy="739685"/>
          </a:xfrm>
          <a:prstGeom prst="rect">
            <a:avLst/>
          </a:prstGeom>
        </p:spPr>
      </p:pic>
      <p:pic>
        <p:nvPicPr>
          <p:cNvPr id="29" name="Graphic 28" descr="Puzzle pieces with solid fill">
            <a:extLst>
              <a:ext uri="{FF2B5EF4-FFF2-40B4-BE49-F238E27FC236}">
                <a16:creationId xmlns:a16="http://schemas.microsoft.com/office/drawing/2014/main" id="{53DE983E-FFFA-045A-F328-D4E40A5D999A}"/>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453961" y="3842642"/>
            <a:ext cx="798548" cy="798548"/>
          </a:xfrm>
          <a:prstGeom prst="rect">
            <a:avLst/>
          </a:prstGeom>
        </p:spPr>
      </p:pic>
      <p:pic>
        <p:nvPicPr>
          <p:cNvPr id="31" name="Graphic 30" descr="Robot with solid fill">
            <a:extLst>
              <a:ext uri="{FF2B5EF4-FFF2-40B4-BE49-F238E27FC236}">
                <a16:creationId xmlns:a16="http://schemas.microsoft.com/office/drawing/2014/main" id="{08D595F1-ED6D-32A0-3CC5-DF47664514A3}"/>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0668001" y="5694883"/>
            <a:ext cx="833305" cy="833305"/>
          </a:xfrm>
          <a:prstGeom prst="rect">
            <a:avLst/>
          </a:prstGeom>
        </p:spPr>
      </p:pic>
      <p:pic>
        <p:nvPicPr>
          <p:cNvPr id="33" name="Graphic 32" descr="Head with gears with solid fill">
            <a:extLst>
              <a:ext uri="{FF2B5EF4-FFF2-40B4-BE49-F238E27FC236}">
                <a16:creationId xmlns:a16="http://schemas.microsoft.com/office/drawing/2014/main" id="{CA4A2655-2B49-50CE-F44F-4DEF38528CCB}"/>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756215" y="4914740"/>
            <a:ext cx="724822" cy="724822"/>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42"/>
        <p:cNvGrpSpPr/>
        <p:nvPr/>
      </p:nvGrpSpPr>
      <p:grpSpPr>
        <a:xfrm>
          <a:off x="0" y="0"/>
          <a:ext cx="0" cy="0"/>
          <a:chOff x="0" y="0"/>
          <a:chExt cx="0" cy="0"/>
        </a:xfrm>
      </p:grpSpPr>
      <p:sp>
        <p:nvSpPr>
          <p:cNvPr id="143" name="Google Shape;143;p13"/>
          <p:cNvSpPr txBox="1">
            <a:spLocks noGrp="1"/>
          </p:cNvSpPr>
          <p:nvPr>
            <p:ph type="title"/>
          </p:nvPr>
        </p:nvSpPr>
        <p:spPr>
          <a:xfrm>
            <a:off x="534250" y="278795"/>
            <a:ext cx="5029500" cy="443711"/>
          </a:xfrm>
          <a:prstGeom prst="rect">
            <a:avLst/>
          </a:prstGeom>
          <a:noFill/>
          <a:ln>
            <a:noFill/>
          </a:ln>
        </p:spPr>
        <p:txBody>
          <a:bodyPr spcFirstLastPara="1" wrap="square" lIns="0" tIns="12700" rIns="0" bIns="0" anchor="ctr" anchorCtr="0">
            <a:spAutoFit/>
          </a:bodyPr>
          <a:lstStyle/>
          <a:p>
            <a:pPr marL="12700" lvl="0" indent="0" algn="l" rtl="0">
              <a:lnSpc>
                <a:spcPct val="100000"/>
              </a:lnSpc>
              <a:spcBef>
                <a:spcPts val="0"/>
              </a:spcBef>
              <a:spcAft>
                <a:spcPts val="0"/>
              </a:spcAft>
              <a:buClr>
                <a:srgbClr val="04A2B9"/>
              </a:buClr>
              <a:buSzPts val="2400"/>
              <a:buFont typeface="Proxima Nova"/>
              <a:buNone/>
            </a:pPr>
            <a:r>
              <a:rPr lang="en-US" sz="2800">
                <a:solidFill>
                  <a:srgbClr val="0070C0"/>
                </a:solidFill>
                <a:latin typeface="Times New Roman" panose="02020603050405020304" pitchFamily="18" charset="0"/>
                <a:ea typeface="Proxima Nova"/>
                <a:cs typeface="Times New Roman" panose="02020603050405020304" pitchFamily="18" charset="0"/>
                <a:sym typeface="Proxima Nova"/>
              </a:rPr>
              <a:t>1.Data Collection</a:t>
            </a:r>
            <a:endParaRPr lang="en-US" sz="2800">
              <a:latin typeface="Times New Roman" panose="02020603050405020304" pitchFamily="18" charset="0"/>
              <a:ea typeface="Proxima Nova"/>
              <a:cs typeface="Times New Roman" panose="02020603050405020304" pitchFamily="18" charset="0"/>
              <a:sym typeface="Proxima Nova"/>
            </a:endParaRPr>
          </a:p>
        </p:txBody>
      </p:sp>
      <p:sp>
        <p:nvSpPr>
          <p:cNvPr id="144" name="Google Shape;144;p13"/>
          <p:cNvSpPr txBox="1"/>
          <p:nvPr/>
        </p:nvSpPr>
        <p:spPr>
          <a:xfrm>
            <a:off x="352775" y="1124750"/>
            <a:ext cx="10974300" cy="492600"/>
          </a:xfrm>
          <a:prstGeom prst="rect">
            <a:avLst/>
          </a:prstGeom>
          <a:noFill/>
          <a:ln>
            <a:noFill/>
          </a:ln>
        </p:spPr>
        <p:txBody>
          <a:bodyPr spcFirstLastPara="1" wrap="square" lIns="91425" tIns="91425" rIns="91425" bIns="91425" anchor="t" anchorCtr="0">
            <a:spAutoFit/>
          </a:bodyPr>
          <a:lstStyle/>
          <a:p>
            <a:pPr marL="457200" marR="0" lvl="0" indent="0" algn="l" rtl="0">
              <a:lnSpc>
                <a:spcPct val="100000"/>
              </a:lnSpc>
              <a:spcBef>
                <a:spcPts val="0"/>
              </a:spcBef>
              <a:spcAft>
                <a:spcPts val="0"/>
              </a:spcAft>
              <a:buClr>
                <a:srgbClr val="000000"/>
              </a:buClr>
              <a:buSzPts val="2000"/>
              <a:buFont typeface="Arial"/>
              <a:buNone/>
            </a:pPr>
            <a:endParaRPr sz="2000" b="1" i="0" u="none" strike="noStrike" cap="none">
              <a:solidFill>
                <a:schemeClr val="dk1"/>
              </a:solidFill>
              <a:highlight>
                <a:srgbClr val="FFFFFF"/>
              </a:highlight>
              <a:latin typeface="Times New Roman" panose="02020603050405020304" pitchFamily="18" charset="0"/>
              <a:ea typeface="Times New Roman"/>
              <a:cs typeface="Times New Roman" panose="02020603050405020304" pitchFamily="18" charset="0"/>
              <a:sym typeface="Times New Roman"/>
            </a:endParaRPr>
          </a:p>
        </p:txBody>
      </p:sp>
      <p:grpSp>
        <p:nvGrpSpPr>
          <p:cNvPr id="169" name="Group 168">
            <a:extLst>
              <a:ext uri="{FF2B5EF4-FFF2-40B4-BE49-F238E27FC236}">
                <a16:creationId xmlns:a16="http://schemas.microsoft.com/office/drawing/2014/main" id="{B3625EB2-DA10-1DFA-287E-4335380E645D}"/>
              </a:ext>
            </a:extLst>
          </p:cNvPr>
          <p:cNvGrpSpPr/>
          <p:nvPr/>
        </p:nvGrpSpPr>
        <p:grpSpPr>
          <a:xfrm>
            <a:off x="385002" y="1227040"/>
            <a:ext cx="4692678" cy="5030553"/>
            <a:chOff x="530250" y="1621996"/>
            <a:chExt cx="4692678" cy="5030553"/>
          </a:xfrm>
        </p:grpSpPr>
        <p:sp>
          <p:nvSpPr>
            <p:cNvPr id="3" name="Rectangle 2">
              <a:extLst>
                <a:ext uri="{FF2B5EF4-FFF2-40B4-BE49-F238E27FC236}">
                  <a16:creationId xmlns:a16="http://schemas.microsoft.com/office/drawing/2014/main" id="{76DC1A6B-A53C-BFAC-7337-D795CB01D93E}"/>
                </a:ext>
              </a:extLst>
            </p:cNvPr>
            <p:cNvSpPr/>
            <p:nvPr/>
          </p:nvSpPr>
          <p:spPr>
            <a:xfrm>
              <a:off x="1858880" y="1621996"/>
              <a:ext cx="1511928" cy="454408"/>
            </a:xfrm>
            <a:prstGeom prst="rect">
              <a:avLst/>
            </a:prstGeom>
            <a:ln>
              <a:solidFill>
                <a:srgbClr val="4472C4"/>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800">
                  <a:latin typeface="Times New Roman" panose="02020603050405020304" pitchFamily="18" charset="0"/>
                  <a:cs typeface="Times New Roman" panose="02020603050405020304" pitchFamily="18" charset="0"/>
                </a:rPr>
                <a:t>Textual Data</a:t>
              </a:r>
              <a:endParaRPr lang="en-IN" sz="1800">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4A230795-5808-8CB8-5A88-6E80D021CFD6}"/>
                </a:ext>
              </a:extLst>
            </p:cNvPr>
            <p:cNvSpPr/>
            <p:nvPr/>
          </p:nvSpPr>
          <p:spPr>
            <a:xfrm>
              <a:off x="530250" y="2982024"/>
              <a:ext cx="1573950" cy="637643"/>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atin typeface="Times New Roman" panose="02020603050405020304" pitchFamily="18" charset="0"/>
                  <a:cs typeface="Times New Roman" panose="02020603050405020304" pitchFamily="18" charset="0"/>
                </a:rPr>
                <a:t>Mental Health Disorder Data</a:t>
              </a:r>
              <a:endParaRPr lang="en-IN">
                <a:latin typeface="Times New Roman" panose="02020603050405020304" pitchFamily="18" charset="0"/>
                <a:cs typeface="Times New Roman" panose="02020603050405020304" pitchFamily="18" charset="0"/>
              </a:endParaRPr>
            </a:p>
          </p:txBody>
        </p:sp>
        <p:sp>
          <p:nvSpPr>
            <p:cNvPr id="7" name="Rectangle 6">
              <a:extLst>
                <a:ext uri="{FF2B5EF4-FFF2-40B4-BE49-F238E27FC236}">
                  <a16:creationId xmlns:a16="http://schemas.microsoft.com/office/drawing/2014/main" id="{33D78BC2-2523-93D4-80BF-896C3EC0D1CF}"/>
                </a:ext>
              </a:extLst>
            </p:cNvPr>
            <p:cNvSpPr/>
            <p:nvPr/>
          </p:nvSpPr>
          <p:spPr>
            <a:xfrm>
              <a:off x="3231985" y="2988998"/>
              <a:ext cx="1511927" cy="641713"/>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atin typeface="Times New Roman" panose="02020603050405020304" pitchFamily="18" charset="0"/>
                  <a:cs typeface="Times New Roman" panose="02020603050405020304" pitchFamily="18" charset="0"/>
                </a:rPr>
                <a:t>Emotion Classification Data</a:t>
              </a:r>
              <a:endParaRPr lang="en-IN">
                <a:latin typeface="Times New Roman" panose="02020603050405020304" pitchFamily="18" charset="0"/>
                <a:cs typeface="Times New Roman" panose="02020603050405020304" pitchFamily="18" charset="0"/>
              </a:endParaRPr>
            </a:p>
          </p:txBody>
        </p:sp>
        <p:cxnSp>
          <p:nvCxnSpPr>
            <p:cNvPr id="16" name="Straight Connector 15">
              <a:extLst>
                <a:ext uri="{FF2B5EF4-FFF2-40B4-BE49-F238E27FC236}">
                  <a16:creationId xmlns:a16="http://schemas.microsoft.com/office/drawing/2014/main" id="{B0DA6820-1C52-F790-314A-4E3AE5BD185F}"/>
                </a:ext>
              </a:extLst>
            </p:cNvPr>
            <p:cNvCxnSpPr>
              <a:cxnSpLocks/>
              <a:stCxn id="3" idx="2"/>
            </p:cNvCxnSpPr>
            <p:nvPr/>
          </p:nvCxnSpPr>
          <p:spPr>
            <a:xfrm>
              <a:off x="2614844" y="2076404"/>
              <a:ext cx="0" cy="485649"/>
            </a:xfrm>
            <a:prstGeom prst="line">
              <a:avLst/>
            </a:prstGeom>
            <a:ln w="28575">
              <a:solidFill>
                <a:srgbClr val="2E75B6"/>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AFC34D15-E7A1-769D-2612-C8B29775DA00}"/>
                </a:ext>
              </a:extLst>
            </p:cNvPr>
            <p:cNvCxnSpPr>
              <a:cxnSpLocks/>
            </p:cNvCxnSpPr>
            <p:nvPr/>
          </p:nvCxnSpPr>
          <p:spPr>
            <a:xfrm>
              <a:off x="1247030" y="2562053"/>
              <a:ext cx="1333734" cy="0"/>
            </a:xfrm>
            <a:prstGeom prst="line">
              <a:avLst/>
            </a:prstGeom>
            <a:ln w="28575">
              <a:solidFill>
                <a:srgbClr val="2E75B6"/>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F947F56D-E747-BDFC-1974-254D95F3983E}"/>
                </a:ext>
              </a:extLst>
            </p:cNvPr>
            <p:cNvCxnSpPr>
              <a:cxnSpLocks/>
            </p:cNvCxnSpPr>
            <p:nvPr/>
          </p:nvCxnSpPr>
          <p:spPr>
            <a:xfrm>
              <a:off x="2580764" y="2562053"/>
              <a:ext cx="1333734" cy="0"/>
            </a:xfrm>
            <a:prstGeom prst="line">
              <a:avLst/>
            </a:prstGeom>
            <a:ln w="28575">
              <a:solidFill>
                <a:srgbClr val="2E75B6"/>
              </a:solidFill>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84D26B2F-5E4F-DB56-197D-CECEA46CC032}"/>
                </a:ext>
              </a:extLst>
            </p:cNvPr>
            <p:cNvCxnSpPr/>
            <p:nvPr/>
          </p:nvCxnSpPr>
          <p:spPr>
            <a:xfrm>
              <a:off x="1247030" y="2562053"/>
              <a:ext cx="0" cy="416817"/>
            </a:xfrm>
            <a:prstGeom prst="straightConnector1">
              <a:avLst/>
            </a:prstGeom>
            <a:ln w="28575">
              <a:solidFill>
                <a:srgbClr val="2F5597"/>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4EAB5561-2C50-68C4-8616-7F6019BC6028}"/>
                </a:ext>
              </a:extLst>
            </p:cNvPr>
            <p:cNvCxnSpPr/>
            <p:nvPr/>
          </p:nvCxnSpPr>
          <p:spPr>
            <a:xfrm>
              <a:off x="3914498" y="2562053"/>
              <a:ext cx="0" cy="416817"/>
            </a:xfrm>
            <a:prstGeom prst="straightConnector1">
              <a:avLst/>
            </a:prstGeom>
            <a:ln w="28575">
              <a:solidFill>
                <a:srgbClr val="2F5597"/>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AF987E94-15FF-6074-4E4B-E285B6E5D9B6}"/>
                </a:ext>
              </a:extLst>
            </p:cNvPr>
            <p:cNvSpPr txBox="1"/>
            <p:nvPr/>
          </p:nvSpPr>
          <p:spPr>
            <a:xfrm>
              <a:off x="540715" y="3600488"/>
              <a:ext cx="1573950" cy="307777"/>
            </a:xfrm>
            <a:prstGeom prst="rect">
              <a:avLst/>
            </a:prstGeom>
            <a:noFill/>
          </p:spPr>
          <p:txBody>
            <a:bodyPr wrap="square" rtlCol="0">
              <a:spAutoFit/>
            </a:bodyPr>
            <a:lstStyle/>
            <a:p>
              <a:r>
                <a:rPr lang="en-US" b="1">
                  <a:latin typeface="Times New Roman" panose="02020603050405020304" pitchFamily="18" charset="0"/>
                  <a:cs typeface="Times New Roman" panose="02020603050405020304" pitchFamily="18" charset="0"/>
                </a:rPr>
                <a:t>(1,07,850 records</a:t>
              </a:r>
              <a:r>
                <a:rPr lang="en-US">
                  <a:latin typeface="Times New Roman" panose="02020603050405020304" pitchFamily="18" charset="0"/>
                  <a:cs typeface="Times New Roman" panose="02020603050405020304" pitchFamily="18" charset="0"/>
                </a:rPr>
                <a:t>) </a:t>
              </a:r>
              <a:endParaRPr lang="en-IN">
                <a:latin typeface="Times New Roman" panose="02020603050405020304" pitchFamily="18" charset="0"/>
                <a:cs typeface="Times New Roman" panose="02020603050405020304" pitchFamily="18" charset="0"/>
              </a:endParaRPr>
            </a:p>
          </p:txBody>
        </p:sp>
        <p:sp>
          <p:nvSpPr>
            <p:cNvPr id="27" name="TextBox 26">
              <a:extLst>
                <a:ext uri="{FF2B5EF4-FFF2-40B4-BE49-F238E27FC236}">
                  <a16:creationId xmlns:a16="http://schemas.microsoft.com/office/drawing/2014/main" id="{7ABC7772-DB29-D8F2-01B9-153E5E9C0587}"/>
                </a:ext>
              </a:extLst>
            </p:cNvPr>
            <p:cNvSpPr txBox="1"/>
            <p:nvPr/>
          </p:nvSpPr>
          <p:spPr>
            <a:xfrm>
              <a:off x="3166572" y="3632885"/>
              <a:ext cx="1750617" cy="307777"/>
            </a:xfrm>
            <a:prstGeom prst="rect">
              <a:avLst/>
            </a:prstGeom>
            <a:noFill/>
          </p:spPr>
          <p:txBody>
            <a:bodyPr wrap="square" rtlCol="0">
              <a:spAutoFit/>
            </a:bodyPr>
            <a:lstStyle/>
            <a:p>
              <a:r>
                <a:rPr lang="en-US" b="1">
                  <a:latin typeface="Times New Roman" panose="02020603050405020304" pitchFamily="18" charset="0"/>
                  <a:cs typeface="Times New Roman" panose="02020603050405020304" pitchFamily="18" charset="0"/>
                </a:rPr>
                <a:t>(4,22,747 records) </a:t>
              </a:r>
              <a:endParaRPr lang="en-IN" b="1">
                <a:latin typeface="Times New Roman" panose="02020603050405020304" pitchFamily="18" charset="0"/>
                <a:cs typeface="Times New Roman" panose="02020603050405020304" pitchFamily="18" charset="0"/>
              </a:endParaRPr>
            </a:p>
          </p:txBody>
        </p:sp>
        <p:grpSp>
          <p:nvGrpSpPr>
            <p:cNvPr id="47" name="Group 46">
              <a:extLst>
                <a:ext uri="{FF2B5EF4-FFF2-40B4-BE49-F238E27FC236}">
                  <a16:creationId xmlns:a16="http://schemas.microsoft.com/office/drawing/2014/main" id="{DBEB5C4B-D364-D369-D66C-8B813DC89453}"/>
                </a:ext>
              </a:extLst>
            </p:cNvPr>
            <p:cNvGrpSpPr/>
            <p:nvPr/>
          </p:nvGrpSpPr>
          <p:grpSpPr>
            <a:xfrm>
              <a:off x="530250" y="3942912"/>
              <a:ext cx="1879688" cy="2702197"/>
              <a:chOff x="846666" y="3908265"/>
              <a:chExt cx="1879688" cy="2702197"/>
            </a:xfrm>
          </p:grpSpPr>
          <p:cxnSp>
            <p:nvCxnSpPr>
              <p:cNvPr id="28" name="Straight Connector 27">
                <a:extLst>
                  <a:ext uri="{FF2B5EF4-FFF2-40B4-BE49-F238E27FC236}">
                    <a16:creationId xmlns:a16="http://schemas.microsoft.com/office/drawing/2014/main" id="{370E099A-6779-7568-3834-70A65B99D4D7}"/>
                  </a:ext>
                </a:extLst>
              </p:cNvPr>
              <p:cNvCxnSpPr>
                <a:cxnSpLocks/>
              </p:cNvCxnSpPr>
              <p:nvPr/>
            </p:nvCxnSpPr>
            <p:spPr>
              <a:xfrm>
                <a:off x="846666" y="3908265"/>
                <a:ext cx="0" cy="2611068"/>
              </a:xfrm>
              <a:prstGeom prst="line">
                <a:avLst/>
              </a:prstGeom>
              <a:ln w="28575">
                <a:solidFill>
                  <a:srgbClr val="2E75B6"/>
                </a:solidFill>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D2E34B6D-4527-3701-C249-B4E73EE460B4}"/>
                  </a:ext>
                </a:extLst>
              </p:cNvPr>
              <p:cNvCxnSpPr>
                <a:cxnSpLocks/>
              </p:cNvCxnSpPr>
              <p:nvPr/>
            </p:nvCxnSpPr>
            <p:spPr>
              <a:xfrm>
                <a:off x="846666" y="4092377"/>
                <a:ext cx="508000" cy="0"/>
              </a:xfrm>
              <a:prstGeom prst="straightConnector1">
                <a:avLst/>
              </a:prstGeom>
              <a:ln w="28575">
                <a:solidFill>
                  <a:srgbClr val="2F5597"/>
                </a:solidFill>
                <a:tailEnd type="triangle"/>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EA308055-AB08-F51E-B52F-FA0AAC9342A8}"/>
                  </a:ext>
                </a:extLst>
              </p:cNvPr>
              <p:cNvSpPr/>
              <p:nvPr/>
            </p:nvSpPr>
            <p:spPr>
              <a:xfrm>
                <a:off x="1384533" y="3937348"/>
                <a:ext cx="1333730" cy="394956"/>
              </a:xfrm>
              <a:prstGeom prst="roundRect">
                <a:avLst/>
              </a:prstGeom>
              <a:ln>
                <a:solidFill>
                  <a:schemeClr val="accent1">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atin typeface="Times New Roman" panose="02020603050405020304" pitchFamily="18" charset="0"/>
                    <a:cs typeface="Times New Roman" panose="02020603050405020304" pitchFamily="18" charset="0"/>
                  </a:rPr>
                  <a:t>Anxiety</a:t>
                </a:r>
                <a:endParaRPr lang="en-IN">
                  <a:latin typeface="Times New Roman" panose="02020603050405020304" pitchFamily="18" charset="0"/>
                  <a:cs typeface="Times New Roman" panose="02020603050405020304" pitchFamily="18" charset="0"/>
                </a:endParaRPr>
              </a:p>
            </p:txBody>
          </p:sp>
          <p:sp>
            <p:nvSpPr>
              <p:cNvPr id="35" name="Rectangle: Rounded Corners 34">
                <a:extLst>
                  <a:ext uri="{FF2B5EF4-FFF2-40B4-BE49-F238E27FC236}">
                    <a16:creationId xmlns:a16="http://schemas.microsoft.com/office/drawing/2014/main" id="{7C5393A5-4D94-54B0-9404-508B62C3A8B2}"/>
                  </a:ext>
                </a:extLst>
              </p:cNvPr>
              <p:cNvSpPr/>
              <p:nvPr/>
            </p:nvSpPr>
            <p:spPr>
              <a:xfrm>
                <a:off x="1388963" y="4397789"/>
                <a:ext cx="1333730" cy="394956"/>
              </a:xfrm>
              <a:prstGeom prst="roundRect">
                <a:avLst/>
              </a:prstGeom>
              <a:ln>
                <a:solidFill>
                  <a:schemeClr val="accent1">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atin typeface="Times New Roman" panose="02020603050405020304" pitchFamily="18" charset="0"/>
                    <a:cs typeface="Times New Roman" panose="02020603050405020304" pitchFamily="18" charset="0"/>
                  </a:rPr>
                  <a:t>Bipolar</a:t>
                </a:r>
                <a:endParaRPr lang="en-IN">
                  <a:latin typeface="Times New Roman" panose="02020603050405020304" pitchFamily="18" charset="0"/>
                  <a:cs typeface="Times New Roman" panose="02020603050405020304" pitchFamily="18" charset="0"/>
                </a:endParaRPr>
              </a:p>
            </p:txBody>
          </p:sp>
          <p:sp>
            <p:nvSpPr>
              <p:cNvPr id="36" name="Rectangle: Rounded Corners 35">
                <a:extLst>
                  <a:ext uri="{FF2B5EF4-FFF2-40B4-BE49-F238E27FC236}">
                    <a16:creationId xmlns:a16="http://schemas.microsoft.com/office/drawing/2014/main" id="{2A973488-DCDE-81B5-7F5F-AD6C79509E7E}"/>
                  </a:ext>
                </a:extLst>
              </p:cNvPr>
              <p:cNvSpPr/>
              <p:nvPr/>
            </p:nvSpPr>
            <p:spPr>
              <a:xfrm>
                <a:off x="1377693" y="4858230"/>
                <a:ext cx="1333730" cy="394956"/>
              </a:xfrm>
              <a:prstGeom prst="roundRect">
                <a:avLst/>
              </a:prstGeom>
              <a:ln>
                <a:solidFill>
                  <a:schemeClr val="accent1">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atin typeface="Times New Roman" panose="02020603050405020304" pitchFamily="18" charset="0"/>
                    <a:cs typeface="Times New Roman" panose="02020603050405020304" pitchFamily="18" charset="0"/>
                  </a:rPr>
                  <a:t>Depression</a:t>
                </a:r>
                <a:endParaRPr lang="en-IN">
                  <a:latin typeface="Times New Roman" panose="02020603050405020304" pitchFamily="18" charset="0"/>
                  <a:cs typeface="Times New Roman" panose="02020603050405020304" pitchFamily="18" charset="0"/>
                </a:endParaRPr>
              </a:p>
            </p:txBody>
          </p:sp>
          <p:sp>
            <p:nvSpPr>
              <p:cNvPr id="37" name="Rectangle: Rounded Corners 36">
                <a:extLst>
                  <a:ext uri="{FF2B5EF4-FFF2-40B4-BE49-F238E27FC236}">
                    <a16:creationId xmlns:a16="http://schemas.microsoft.com/office/drawing/2014/main" id="{557DAB8B-B7FF-BF2F-7ED0-D788013A8030}"/>
                  </a:ext>
                </a:extLst>
              </p:cNvPr>
              <p:cNvSpPr/>
              <p:nvPr/>
            </p:nvSpPr>
            <p:spPr>
              <a:xfrm>
                <a:off x="1377693" y="5312887"/>
                <a:ext cx="1333730" cy="394956"/>
              </a:xfrm>
              <a:prstGeom prst="roundRect">
                <a:avLst/>
              </a:prstGeom>
              <a:ln>
                <a:solidFill>
                  <a:schemeClr val="accent1">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atin typeface="Times New Roman" panose="02020603050405020304" pitchFamily="18" charset="0"/>
                    <a:cs typeface="Times New Roman" panose="02020603050405020304" pitchFamily="18" charset="0"/>
                  </a:rPr>
                  <a:t>Normal</a:t>
                </a:r>
                <a:endParaRPr lang="en-IN">
                  <a:latin typeface="Times New Roman" panose="02020603050405020304" pitchFamily="18" charset="0"/>
                  <a:cs typeface="Times New Roman" panose="02020603050405020304" pitchFamily="18" charset="0"/>
                </a:endParaRPr>
              </a:p>
            </p:txBody>
          </p:sp>
          <p:sp>
            <p:nvSpPr>
              <p:cNvPr id="38" name="Rectangle: Rounded Corners 37">
                <a:extLst>
                  <a:ext uri="{FF2B5EF4-FFF2-40B4-BE49-F238E27FC236}">
                    <a16:creationId xmlns:a16="http://schemas.microsoft.com/office/drawing/2014/main" id="{4FD46B59-C976-9D1C-575C-E8DFC1080DE3}"/>
                  </a:ext>
                </a:extLst>
              </p:cNvPr>
              <p:cNvSpPr/>
              <p:nvPr/>
            </p:nvSpPr>
            <p:spPr>
              <a:xfrm>
                <a:off x="1384963" y="5760849"/>
                <a:ext cx="1333730" cy="394956"/>
              </a:xfrm>
              <a:prstGeom prst="roundRect">
                <a:avLst/>
              </a:prstGeom>
              <a:ln>
                <a:solidFill>
                  <a:schemeClr val="accent1">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atin typeface="Times New Roman" panose="02020603050405020304" pitchFamily="18" charset="0"/>
                    <a:cs typeface="Times New Roman" panose="02020603050405020304" pitchFamily="18" charset="0"/>
                  </a:rPr>
                  <a:t>Stress</a:t>
                </a:r>
                <a:endParaRPr lang="en-IN">
                  <a:latin typeface="Times New Roman" panose="02020603050405020304" pitchFamily="18" charset="0"/>
                  <a:cs typeface="Times New Roman" panose="02020603050405020304" pitchFamily="18" charset="0"/>
                </a:endParaRPr>
              </a:p>
            </p:txBody>
          </p:sp>
          <p:sp>
            <p:nvSpPr>
              <p:cNvPr id="39" name="Rectangle: Rounded Corners 38">
                <a:extLst>
                  <a:ext uri="{FF2B5EF4-FFF2-40B4-BE49-F238E27FC236}">
                    <a16:creationId xmlns:a16="http://schemas.microsoft.com/office/drawing/2014/main" id="{8236D32B-30C2-80EB-B926-98160F37C454}"/>
                  </a:ext>
                </a:extLst>
              </p:cNvPr>
              <p:cNvSpPr/>
              <p:nvPr/>
            </p:nvSpPr>
            <p:spPr>
              <a:xfrm>
                <a:off x="1392624" y="6215506"/>
                <a:ext cx="1333730" cy="394956"/>
              </a:xfrm>
              <a:prstGeom prst="roundRect">
                <a:avLst/>
              </a:prstGeom>
              <a:ln>
                <a:solidFill>
                  <a:schemeClr val="accent1">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atin typeface="Times New Roman" panose="02020603050405020304" pitchFamily="18" charset="0"/>
                    <a:cs typeface="Times New Roman" panose="02020603050405020304" pitchFamily="18" charset="0"/>
                  </a:rPr>
                  <a:t>Suicidal</a:t>
                </a:r>
                <a:endParaRPr lang="en-IN">
                  <a:latin typeface="Times New Roman" panose="02020603050405020304" pitchFamily="18" charset="0"/>
                  <a:cs typeface="Times New Roman" panose="02020603050405020304" pitchFamily="18" charset="0"/>
                </a:endParaRPr>
              </a:p>
            </p:txBody>
          </p:sp>
          <p:cxnSp>
            <p:nvCxnSpPr>
              <p:cNvPr id="42" name="Straight Arrow Connector 41">
                <a:extLst>
                  <a:ext uri="{FF2B5EF4-FFF2-40B4-BE49-F238E27FC236}">
                    <a16:creationId xmlns:a16="http://schemas.microsoft.com/office/drawing/2014/main" id="{4277742A-AC01-8B53-8895-E39110BC5CBA}"/>
                  </a:ext>
                </a:extLst>
              </p:cNvPr>
              <p:cNvCxnSpPr>
                <a:cxnSpLocks/>
              </p:cNvCxnSpPr>
              <p:nvPr/>
            </p:nvCxnSpPr>
            <p:spPr>
              <a:xfrm>
                <a:off x="846666" y="4595267"/>
                <a:ext cx="508000" cy="0"/>
              </a:xfrm>
              <a:prstGeom prst="straightConnector1">
                <a:avLst/>
              </a:prstGeom>
              <a:ln w="28575">
                <a:solidFill>
                  <a:srgbClr val="2F5597"/>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8B7CF141-8029-0F52-92F6-F06DA9EE8F58}"/>
                  </a:ext>
                </a:extLst>
              </p:cNvPr>
              <p:cNvCxnSpPr>
                <a:cxnSpLocks/>
              </p:cNvCxnSpPr>
              <p:nvPr/>
            </p:nvCxnSpPr>
            <p:spPr>
              <a:xfrm>
                <a:off x="846666" y="5039998"/>
                <a:ext cx="508000" cy="0"/>
              </a:xfrm>
              <a:prstGeom prst="straightConnector1">
                <a:avLst/>
              </a:prstGeom>
              <a:ln w="28575">
                <a:solidFill>
                  <a:srgbClr val="2F5597"/>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0399A8B8-B016-B7EC-4B9A-9C3FB20EC730}"/>
                  </a:ext>
                </a:extLst>
              </p:cNvPr>
              <p:cNvCxnSpPr>
                <a:cxnSpLocks/>
              </p:cNvCxnSpPr>
              <p:nvPr/>
            </p:nvCxnSpPr>
            <p:spPr>
              <a:xfrm>
                <a:off x="846666" y="5484729"/>
                <a:ext cx="508000" cy="0"/>
              </a:xfrm>
              <a:prstGeom prst="straightConnector1">
                <a:avLst/>
              </a:prstGeom>
              <a:ln w="28575">
                <a:solidFill>
                  <a:srgbClr val="2F5597"/>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BF0EECD7-C68A-C9D9-0340-E60B429A8681}"/>
                  </a:ext>
                </a:extLst>
              </p:cNvPr>
              <p:cNvCxnSpPr>
                <a:cxnSpLocks/>
              </p:cNvCxnSpPr>
              <p:nvPr/>
            </p:nvCxnSpPr>
            <p:spPr>
              <a:xfrm>
                <a:off x="846666" y="5929460"/>
                <a:ext cx="508000" cy="0"/>
              </a:xfrm>
              <a:prstGeom prst="straightConnector1">
                <a:avLst/>
              </a:prstGeom>
              <a:ln w="28575">
                <a:solidFill>
                  <a:srgbClr val="2F5597"/>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F12854FF-6F6C-182D-7E21-899D8ED45AD3}"/>
                  </a:ext>
                </a:extLst>
              </p:cNvPr>
              <p:cNvCxnSpPr>
                <a:cxnSpLocks/>
              </p:cNvCxnSpPr>
              <p:nvPr/>
            </p:nvCxnSpPr>
            <p:spPr>
              <a:xfrm>
                <a:off x="846666" y="6374191"/>
                <a:ext cx="508000" cy="0"/>
              </a:xfrm>
              <a:prstGeom prst="straightConnector1">
                <a:avLst/>
              </a:prstGeom>
              <a:ln w="28575">
                <a:solidFill>
                  <a:srgbClr val="2F5597"/>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29" name="Group 128">
              <a:extLst>
                <a:ext uri="{FF2B5EF4-FFF2-40B4-BE49-F238E27FC236}">
                  <a16:creationId xmlns:a16="http://schemas.microsoft.com/office/drawing/2014/main" id="{2EA101C7-C0D3-FDA3-B400-CA2D3A18D6A5}"/>
                </a:ext>
              </a:extLst>
            </p:cNvPr>
            <p:cNvGrpSpPr/>
            <p:nvPr/>
          </p:nvGrpSpPr>
          <p:grpSpPr>
            <a:xfrm>
              <a:off x="3343240" y="3950352"/>
              <a:ext cx="1879688" cy="2702197"/>
              <a:chOff x="846666" y="3908265"/>
              <a:chExt cx="1879688" cy="2702197"/>
            </a:xfrm>
          </p:grpSpPr>
          <p:cxnSp>
            <p:nvCxnSpPr>
              <p:cNvPr id="130" name="Straight Connector 129">
                <a:extLst>
                  <a:ext uri="{FF2B5EF4-FFF2-40B4-BE49-F238E27FC236}">
                    <a16:creationId xmlns:a16="http://schemas.microsoft.com/office/drawing/2014/main" id="{6E7F0D99-6745-BE9F-FC8F-D43B3CB21BD6}"/>
                  </a:ext>
                </a:extLst>
              </p:cNvPr>
              <p:cNvCxnSpPr>
                <a:cxnSpLocks/>
              </p:cNvCxnSpPr>
              <p:nvPr/>
            </p:nvCxnSpPr>
            <p:spPr>
              <a:xfrm>
                <a:off x="846666" y="3908265"/>
                <a:ext cx="0" cy="2611068"/>
              </a:xfrm>
              <a:prstGeom prst="line">
                <a:avLst/>
              </a:prstGeom>
              <a:ln w="28575">
                <a:solidFill>
                  <a:srgbClr val="2E75B6"/>
                </a:solidFill>
              </a:ln>
            </p:spPr>
            <p:style>
              <a:lnRef idx="1">
                <a:schemeClr val="accent1"/>
              </a:lnRef>
              <a:fillRef idx="0">
                <a:schemeClr val="accent1"/>
              </a:fillRef>
              <a:effectRef idx="0">
                <a:schemeClr val="accent1"/>
              </a:effectRef>
              <a:fontRef idx="minor">
                <a:schemeClr val="tx1"/>
              </a:fontRef>
            </p:style>
          </p:cxnSp>
          <p:cxnSp>
            <p:nvCxnSpPr>
              <p:cNvPr id="131" name="Straight Arrow Connector 130">
                <a:extLst>
                  <a:ext uri="{FF2B5EF4-FFF2-40B4-BE49-F238E27FC236}">
                    <a16:creationId xmlns:a16="http://schemas.microsoft.com/office/drawing/2014/main" id="{11D55A85-FD7E-0D51-35F0-635515A57606}"/>
                  </a:ext>
                </a:extLst>
              </p:cNvPr>
              <p:cNvCxnSpPr>
                <a:cxnSpLocks/>
              </p:cNvCxnSpPr>
              <p:nvPr/>
            </p:nvCxnSpPr>
            <p:spPr>
              <a:xfrm>
                <a:off x="846666" y="4092377"/>
                <a:ext cx="508000" cy="0"/>
              </a:xfrm>
              <a:prstGeom prst="straightConnector1">
                <a:avLst/>
              </a:prstGeom>
              <a:ln w="28575">
                <a:solidFill>
                  <a:srgbClr val="2F5597"/>
                </a:solidFill>
                <a:tailEnd type="triangle"/>
              </a:ln>
            </p:spPr>
            <p:style>
              <a:lnRef idx="1">
                <a:schemeClr val="accent1"/>
              </a:lnRef>
              <a:fillRef idx="0">
                <a:schemeClr val="accent1"/>
              </a:fillRef>
              <a:effectRef idx="0">
                <a:schemeClr val="accent1"/>
              </a:effectRef>
              <a:fontRef idx="minor">
                <a:schemeClr val="tx1"/>
              </a:fontRef>
            </p:style>
          </p:cxnSp>
          <p:sp>
            <p:nvSpPr>
              <p:cNvPr id="132" name="Rectangle: Rounded Corners 131">
                <a:extLst>
                  <a:ext uri="{FF2B5EF4-FFF2-40B4-BE49-F238E27FC236}">
                    <a16:creationId xmlns:a16="http://schemas.microsoft.com/office/drawing/2014/main" id="{3794CAEE-A643-659D-C440-67CD32D4A47F}"/>
                  </a:ext>
                </a:extLst>
              </p:cNvPr>
              <p:cNvSpPr/>
              <p:nvPr/>
            </p:nvSpPr>
            <p:spPr>
              <a:xfrm>
                <a:off x="1384533" y="3937348"/>
                <a:ext cx="1333730" cy="394956"/>
              </a:xfrm>
              <a:prstGeom prst="roundRect">
                <a:avLst/>
              </a:prstGeom>
              <a:ln>
                <a:solidFill>
                  <a:schemeClr val="accent5">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atin typeface="Times New Roman" panose="02020603050405020304" pitchFamily="18" charset="0"/>
                    <a:cs typeface="Times New Roman" panose="02020603050405020304" pitchFamily="18" charset="0"/>
                  </a:rPr>
                  <a:t>Fear</a:t>
                </a:r>
                <a:endParaRPr lang="en-IN">
                  <a:latin typeface="Times New Roman" panose="02020603050405020304" pitchFamily="18" charset="0"/>
                  <a:cs typeface="Times New Roman" panose="02020603050405020304" pitchFamily="18" charset="0"/>
                </a:endParaRPr>
              </a:p>
            </p:txBody>
          </p:sp>
          <p:sp>
            <p:nvSpPr>
              <p:cNvPr id="133" name="Rectangle: Rounded Corners 132">
                <a:extLst>
                  <a:ext uri="{FF2B5EF4-FFF2-40B4-BE49-F238E27FC236}">
                    <a16:creationId xmlns:a16="http://schemas.microsoft.com/office/drawing/2014/main" id="{B8FC6FFC-5CBF-B0A3-83B3-3FC7AAEE1229}"/>
                  </a:ext>
                </a:extLst>
              </p:cNvPr>
              <p:cNvSpPr/>
              <p:nvPr/>
            </p:nvSpPr>
            <p:spPr>
              <a:xfrm>
                <a:off x="1388963" y="4397789"/>
                <a:ext cx="1333730" cy="394956"/>
              </a:xfrm>
              <a:prstGeom prst="roundRect">
                <a:avLst/>
              </a:prstGeom>
              <a:ln>
                <a:solidFill>
                  <a:schemeClr val="accent5">
                    <a:lumMod val="7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atin typeface="Times New Roman" panose="02020603050405020304" pitchFamily="18" charset="0"/>
                    <a:cs typeface="Times New Roman" panose="02020603050405020304" pitchFamily="18" charset="0"/>
                  </a:rPr>
                  <a:t>Love</a:t>
                </a:r>
                <a:endParaRPr lang="en-IN">
                  <a:latin typeface="Times New Roman" panose="02020603050405020304" pitchFamily="18" charset="0"/>
                  <a:cs typeface="Times New Roman" panose="02020603050405020304" pitchFamily="18" charset="0"/>
                </a:endParaRPr>
              </a:p>
            </p:txBody>
          </p:sp>
          <p:sp>
            <p:nvSpPr>
              <p:cNvPr id="134" name="Rectangle: Rounded Corners 133">
                <a:extLst>
                  <a:ext uri="{FF2B5EF4-FFF2-40B4-BE49-F238E27FC236}">
                    <a16:creationId xmlns:a16="http://schemas.microsoft.com/office/drawing/2014/main" id="{E8C97ACD-0DCB-94FC-9BCB-685737F440CD}"/>
                  </a:ext>
                </a:extLst>
              </p:cNvPr>
              <p:cNvSpPr/>
              <p:nvPr/>
            </p:nvSpPr>
            <p:spPr>
              <a:xfrm>
                <a:off x="1377693" y="4858230"/>
                <a:ext cx="1333730" cy="394956"/>
              </a:xfrm>
              <a:prstGeom prst="roundRect">
                <a:avLst/>
              </a:prstGeom>
              <a:ln>
                <a:solidFill>
                  <a:schemeClr val="accent5">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atin typeface="Times New Roman" panose="02020603050405020304" pitchFamily="18" charset="0"/>
                    <a:cs typeface="Times New Roman" panose="02020603050405020304" pitchFamily="18" charset="0"/>
                  </a:rPr>
                  <a:t>Angry</a:t>
                </a:r>
                <a:endParaRPr lang="en-IN">
                  <a:latin typeface="Times New Roman" panose="02020603050405020304" pitchFamily="18" charset="0"/>
                  <a:cs typeface="Times New Roman" panose="02020603050405020304" pitchFamily="18" charset="0"/>
                </a:endParaRPr>
              </a:p>
            </p:txBody>
          </p:sp>
          <p:sp>
            <p:nvSpPr>
              <p:cNvPr id="135" name="Rectangle: Rounded Corners 134">
                <a:extLst>
                  <a:ext uri="{FF2B5EF4-FFF2-40B4-BE49-F238E27FC236}">
                    <a16:creationId xmlns:a16="http://schemas.microsoft.com/office/drawing/2014/main" id="{A13210C2-444B-0B8D-A854-7493B3D76E2C}"/>
                  </a:ext>
                </a:extLst>
              </p:cNvPr>
              <p:cNvSpPr/>
              <p:nvPr/>
            </p:nvSpPr>
            <p:spPr>
              <a:xfrm>
                <a:off x="1377693" y="5312887"/>
                <a:ext cx="1333730" cy="394956"/>
              </a:xfrm>
              <a:prstGeom prst="roundRect">
                <a:avLst/>
              </a:prstGeom>
              <a:ln>
                <a:solidFill>
                  <a:schemeClr val="accent5">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atin typeface="Times New Roman" panose="02020603050405020304" pitchFamily="18" charset="0"/>
                    <a:cs typeface="Times New Roman" panose="02020603050405020304" pitchFamily="18" charset="0"/>
                  </a:rPr>
                  <a:t>Sad</a:t>
                </a:r>
                <a:endParaRPr lang="en-IN">
                  <a:latin typeface="Times New Roman" panose="02020603050405020304" pitchFamily="18" charset="0"/>
                  <a:cs typeface="Times New Roman" panose="02020603050405020304" pitchFamily="18" charset="0"/>
                </a:endParaRPr>
              </a:p>
            </p:txBody>
          </p:sp>
          <p:sp>
            <p:nvSpPr>
              <p:cNvPr id="136" name="Rectangle: Rounded Corners 135">
                <a:extLst>
                  <a:ext uri="{FF2B5EF4-FFF2-40B4-BE49-F238E27FC236}">
                    <a16:creationId xmlns:a16="http://schemas.microsoft.com/office/drawing/2014/main" id="{5049BAD5-F023-887D-BCF8-3C4D17FDAA40}"/>
                  </a:ext>
                </a:extLst>
              </p:cNvPr>
              <p:cNvSpPr/>
              <p:nvPr/>
            </p:nvSpPr>
            <p:spPr>
              <a:xfrm>
                <a:off x="1384963" y="5760849"/>
                <a:ext cx="1333730" cy="394956"/>
              </a:xfrm>
              <a:prstGeom prst="roundRect">
                <a:avLst/>
              </a:prstGeom>
              <a:ln>
                <a:solidFill>
                  <a:schemeClr val="accent5">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atin typeface="Times New Roman" panose="02020603050405020304" pitchFamily="18" charset="0"/>
                    <a:cs typeface="Times New Roman" panose="02020603050405020304" pitchFamily="18" charset="0"/>
                  </a:rPr>
                  <a:t>Joy</a:t>
                </a:r>
                <a:endParaRPr lang="en-IN">
                  <a:latin typeface="Times New Roman" panose="02020603050405020304" pitchFamily="18" charset="0"/>
                  <a:cs typeface="Times New Roman" panose="02020603050405020304" pitchFamily="18" charset="0"/>
                </a:endParaRPr>
              </a:p>
            </p:txBody>
          </p:sp>
          <p:sp>
            <p:nvSpPr>
              <p:cNvPr id="137" name="Rectangle: Rounded Corners 136">
                <a:extLst>
                  <a:ext uri="{FF2B5EF4-FFF2-40B4-BE49-F238E27FC236}">
                    <a16:creationId xmlns:a16="http://schemas.microsoft.com/office/drawing/2014/main" id="{84F9C9C9-CE65-32EC-02DF-FC0418586956}"/>
                  </a:ext>
                </a:extLst>
              </p:cNvPr>
              <p:cNvSpPr/>
              <p:nvPr/>
            </p:nvSpPr>
            <p:spPr>
              <a:xfrm>
                <a:off x="1392624" y="6215506"/>
                <a:ext cx="1333730" cy="394956"/>
              </a:xfrm>
              <a:prstGeom prst="roundRect">
                <a:avLst/>
              </a:prstGeom>
              <a:ln>
                <a:solidFill>
                  <a:schemeClr val="accent5">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atin typeface="Times New Roman" panose="02020603050405020304" pitchFamily="18" charset="0"/>
                    <a:cs typeface="Times New Roman" panose="02020603050405020304" pitchFamily="18" charset="0"/>
                  </a:rPr>
                  <a:t>Surprised</a:t>
                </a:r>
                <a:endParaRPr lang="en-IN">
                  <a:latin typeface="Times New Roman" panose="02020603050405020304" pitchFamily="18" charset="0"/>
                  <a:cs typeface="Times New Roman" panose="02020603050405020304" pitchFamily="18" charset="0"/>
                </a:endParaRPr>
              </a:p>
            </p:txBody>
          </p:sp>
          <p:cxnSp>
            <p:nvCxnSpPr>
              <p:cNvPr id="138" name="Straight Arrow Connector 137">
                <a:extLst>
                  <a:ext uri="{FF2B5EF4-FFF2-40B4-BE49-F238E27FC236}">
                    <a16:creationId xmlns:a16="http://schemas.microsoft.com/office/drawing/2014/main" id="{C87381AE-2435-2F4C-14FF-93142019FA15}"/>
                  </a:ext>
                </a:extLst>
              </p:cNvPr>
              <p:cNvCxnSpPr>
                <a:cxnSpLocks/>
              </p:cNvCxnSpPr>
              <p:nvPr/>
            </p:nvCxnSpPr>
            <p:spPr>
              <a:xfrm>
                <a:off x="846666" y="4595267"/>
                <a:ext cx="508000" cy="0"/>
              </a:xfrm>
              <a:prstGeom prst="straightConnector1">
                <a:avLst/>
              </a:prstGeom>
              <a:ln w="28575">
                <a:solidFill>
                  <a:srgbClr val="2F5597"/>
                </a:solidFill>
                <a:tailEnd type="triangle"/>
              </a:ln>
            </p:spPr>
            <p:style>
              <a:lnRef idx="1">
                <a:schemeClr val="accent1"/>
              </a:lnRef>
              <a:fillRef idx="0">
                <a:schemeClr val="accent1"/>
              </a:fillRef>
              <a:effectRef idx="0">
                <a:schemeClr val="accent1"/>
              </a:effectRef>
              <a:fontRef idx="minor">
                <a:schemeClr val="tx1"/>
              </a:fontRef>
            </p:style>
          </p:cxnSp>
          <p:cxnSp>
            <p:nvCxnSpPr>
              <p:cNvPr id="139" name="Straight Arrow Connector 138">
                <a:extLst>
                  <a:ext uri="{FF2B5EF4-FFF2-40B4-BE49-F238E27FC236}">
                    <a16:creationId xmlns:a16="http://schemas.microsoft.com/office/drawing/2014/main" id="{A4B819A5-9909-FE75-E1DF-E64D6A35B2E8}"/>
                  </a:ext>
                </a:extLst>
              </p:cNvPr>
              <p:cNvCxnSpPr>
                <a:cxnSpLocks/>
              </p:cNvCxnSpPr>
              <p:nvPr/>
            </p:nvCxnSpPr>
            <p:spPr>
              <a:xfrm>
                <a:off x="846666" y="5039998"/>
                <a:ext cx="508000" cy="0"/>
              </a:xfrm>
              <a:prstGeom prst="straightConnector1">
                <a:avLst/>
              </a:prstGeom>
              <a:ln w="28575">
                <a:solidFill>
                  <a:srgbClr val="2F5597"/>
                </a:solidFill>
                <a:tailEnd type="triangle"/>
              </a:ln>
            </p:spPr>
            <p:style>
              <a:lnRef idx="1">
                <a:schemeClr val="accent1"/>
              </a:lnRef>
              <a:fillRef idx="0">
                <a:schemeClr val="accent1"/>
              </a:fillRef>
              <a:effectRef idx="0">
                <a:schemeClr val="accent1"/>
              </a:effectRef>
              <a:fontRef idx="minor">
                <a:schemeClr val="tx1"/>
              </a:fontRef>
            </p:style>
          </p:cxnSp>
          <p:cxnSp>
            <p:nvCxnSpPr>
              <p:cNvPr id="140" name="Straight Arrow Connector 139">
                <a:extLst>
                  <a:ext uri="{FF2B5EF4-FFF2-40B4-BE49-F238E27FC236}">
                    <a16:creationId xmlns:a16="http://schemas.microsoft.com/office/drawing/2014/main" id="{F2BFD993-BEDC-3DA5-DD0D-05D53CB67DD1}"/>
                  </a:ext>
                </a:extLst>
              </p:cNvPr>
              <p:cNvCxnSpPr>
                <a:cxnSpLocks/>
              </p:cNvCxnSpPr>
              <p:nvPr/>
            </p:nvCxnSpPr>
            <p:spPr>
              <a:xfrm>
                <a:off x="846666" y="5484729"/>
                <a:ext cx="508000" cy="0"/>
              </a:xfrm>
              <a:prstGeom prst="straightConnector1">
                <a:avLst/>
              </a:prstGeom>
              <a:ln w="28575">
                <a:solidFill>
                  <a:srgbClr val="2F5597"/>
                </a:solidFill>
                <a:tailEnd type="triangle"/>
              </a:ln>
            </p:spPr>
            <p:style>
              <a:lnRef idx="1">
                <a:schemeClr val="accent1"/>
              </a:lnRef>
              <a:fillRef idx="0">
                <a:schemeClr val="accent1"/>
              </a:fillRef>
              <a:effectRef idx="0">
                <a:schemeClr val="accent1"/>
              </a:effectRef>
              <a:fontRef idx="minor">
                <a:schemeClr val="tx1"/>
              </a:fontRef>
            </p:style>
          </p:cxnSp>
          <p:cxnSp>
            <p:nvCxnSpPr>
              <p:cNvPr id="141" name="Straight Arrow Connector 140">
                <a:extLst>
                  <a:ext uri="{FF2B5EF4-FFF2-40B4-BE49-F238E27FC236}">
                    <a16:creationId xmlns:a16="http://schemas.microsoft.com/office/drawing/2014/main" id="{79A122A8-AB3B-D333-CCCF-B96C06F3224D}"/>
                  </a:ext>
                </a:extLst>
              </p:cNvPr>
              <p:cNvCxnSpPr>
                <a:cxnSpLocks/>
              </p:cNvCxnSpPr>
              <p:nvPr/>
            </p:nvCxnSpPr>
            <p:spPr>
              <a:xfrm>
                <a:off x="846666" y="5929460"/>
                <a:ext cx="508000" cy="0"/>
              </a:xfrm>
              <a:prstGeom prst="straightConnector1">
                <a:avLst/>
              </a:prstGeom>
              <a:ln w="28575">
                <a:solidFill>
                  <a:srgbClr val="2F5597"/>
                </a:solidFill>
                <a:tailEnd type="triangle"/>
              </a:ln>
            </p:spPr>
            <p:style>
              <a:lnRef idx="1">
                <a:schemeClr val="accent1"/>
              </a:lnRef>
              <a:fillRef idx="0">
                <a:schemeClr val="accent1"/>
              </a:fillRef>
              <a:effectRef idx="0">
                <a:schemeClr val="accent1"/>
              </a:effectRef>
              <a:fontRef idx="minor">
                <a:schemeClr val="tx1"/>
              </a:fontRef>
            </p:style>
          </p:cxnSp>
          <p:cxnSp>
            <p:nvCxnSpPr>
              <p:cNvPr id="142" name="Straight Arrow Connector 141">
                <a:extLst>
                  <a:ext uri="{FF2B5EF4-FFF2-40B4-BE49-F238E27FC236}">
                    <a16:creationId xmlns:a16="http://schemas.microsoft.com/office/drawing/2014/main" id="{AF0988D5-090A-4A1B-428A-F4B63ECB4838}"/>
                  </a:ext>
                </a:extLst>
              </p:cNvPr>
              <p:cNvCxnSpPr>
                <a:cxnSpLocks/>
              </p:cNvCxnSpPr>
              <p:nvPr/>
            </p:nvCxnSpPr>
            <p:spPr>
              <a:xfrm>
                <a:off x="846666" y="6374191"/>
                <a:ext cx="508000" cy="0"/>
              </a:xfrm>
              <a:prstGeom prst="straightConnector1">
                <a:avLst/>
              </a:prstGeom>
              <a:ln w="28575">
                <a:solidFill>
                  <a:srgbClr val="2F5597"/>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171" name="Group 170">
            <a:extLst>
              <a:ext uri="{FF2B5EF4-FFF2-40B4-BE49-F238E27FC236}">
                <a16:creationId xmlns:a16="http://schemas.microsoft.com/office/drawing/2014/main" id="{0DC6A9BA-DB15-BCE7-B914-5038B3A4D272}"/>
              </a:ext>
            </a:extLst>
          </p:cNvPr>
          <p:cNvGrpSpPr/>
          <p:nvPr/>
        </p:nvGrpSpPr>
        <p:grpSpPr>
          <a:xfrm>
            <a:off x="6067267" y="1252387"/>
            <a:ext cx="1876027" cy="4086492"/>
            <a:chOff x="6401949" y="1663438"/>
            <a:chExt cx="1876027" cy="4086492"/>
          </a:xfrm>
        </p:grpSpPr>
        <p:sp>
          <p:nvSpPr>
            <p:cNvPr id="8" name="Rectangle 7">
              <a:extLst>
                <a:ext uri="{FF2B5EF4-FFF2-40B4-BE49-F238E27FC236}">
                  <a16:creationId xmlns:a16="http://schemas.microsoft.com/office/drawing/2014/main" id="{99FB630E-5228-AB92-EE99-FD7D30C1E064}"/>
                </a:ext>
              </a:extLst>
            </p:cNvPr>
            <p:cNvSpPr/>
            <p:nvPr/>
          </p:nvSpPr>
          <p:spPr>
            <a:xfrm>
              <a:off x="6401949" y="1663438"/>
              <a:ext cx="1511918" cy="454409"/>
            </a:xfrm>
            <a:prstGeom prst="rect">
              <a:avLst/>
            </a:prstGeom>
            <a:ln>
              <a:solidFill>
                <a:srgbClr val="4472C4"/>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800">
                  <a:latin typeface="Times New Roman" panose="02020603050405020304" pitchFamily="18" charset="0"/>
                  <a:cs typeface="Times New Roman" panose="02020603050405020304" pitchFamily="18" charset="0"/>
                </a:rPr>
                <a:t>Acoustic Data</a:t>
              </a:r>
              <a:endParaRPr lang="en-IN" sz="1800">
                <a:latin typeface="Times New Roman" panose="02020603050405020304" pitchFamily="18" charset="0"/>
                <a:cs typeface="Times New Roman" panose="02020603050405020304" pitchFamily="18" charset="0"/>
              </a:endParaRPr>
            </a:p>
          </p:txBody>
        </p:sp>
        <p:sp>
          <p:nvSpPr>
            <p:cNvPr id="10" name="Rectangle 9">
              <a:extLst>
                <a:ext uri="{FF2B5EF4-FFF2-40B4-BE49-F238E27FC236}">
                  <a16:creationId xmlns:a16="http://schemas.microsoft.com/office/drawing/2014/main" id="{11DAC2A0-2368-7305-F0F3-4A15EC06FD54}"/>
                </a:ext>
              </a:extLst>
            </p:cNvPr>
            <p:cNvSpPr/>
            <p:nvPr/>
          </p:nvSpPr>
          <p:spPr>
            <a:xfrm>
              <a:off x="6401962" y="2993068"/>
              <a:ext cx="1511915" cy="637643"/>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atin typeface="Times New Roman" panose="02020603050405020304" pitchFamily="18" charset="0"/>
                  <a:cs typeface="Times New Roman" panose="02020603050405020304" pitchFamily="18" charset="0"/>
                </a:rPr>
                <a:t>Emotion Classification Data</a:t>
              </a:r>
              <a:endParaRPr lang="en-IN">
                <a:latin typeface="Times New Roman" panose="02020603050405020304" pitchFamily="18" charset="0"/>
                <a:cs typeface="Times New Roman" panose="02020603050405020304" pitchFamily="18" charset="0"/>
              </a:endParaRPr>
            </a:p>
          </p:txBody>
        </p:sp>
        <p:grpSp>
          <p:nvGrpSpPr>
            <p:cNvPr id="48" name="Group 47">
              <a:extLst>
                <a:ext uri="{FF2B5EF4-FFF2-40B4-BE49-F238E27FC236}">
                  <a16:creationId xmlns:a16="http://schemas.microsoft.com/office/drawing/2014/main" id="{13FA69DC-16E9-C08F-92C7-76BC415E9E59}"/>
                </a:ext>
              </a:extLst>
            </p:cNvPr>
            <p:cNvGrpSpPr/>
            <p:nvPr/>
          </p:nvGrpSpPr>
          <p:grpSpPr>
            <a:xfrm>
              <a:off x="6401949" y="3950352"/>
              <a:ext cx="1876027" cy="1799578"/>
              <a:chOff x="846666" y="3908265"/>
              <a:chExt cx="1876027" cy="1799578"/>
            </a:xfrm>
          </p:grpSpPr>
          <p:cxnSp>
            <p:nvCxnSpPr>
              <p:cNvPr id="49" name="Straight Connector 48">
                <a:extLst>
                  <a:ext uri="{FF2B5EF4-FFF2-40B4-BE49-F238E27FC236}">
                    <a16:creationId xmlns:a16="http://schemas.microsoft.com/office/drawing/2014/main" id="{16E2110E-80A0-1C7E-B701-48DD81584EFB}"/>
                  </a:ext>
                </a:extLst>
              </p:cNvPr>
              <p:cNvCxnSpPr>
                <a:cxnSpLocks/>
              </p:cNvCxnSpPr>
              <p:nvPr/>
            </p:nvCxnSpPr>
            <p:spPr>
              <a:xfrm>
                <a:off x="846666" y="3908265"/>
                <a:ext cx="0" cy="1799578"/>
              </a:xfrm>
              <a:prstGeom prst="line">
                <a:avLst/>
              </a:prstGeom>
              <a:ln w="28575">
                <a:solidFill>
                  <a:srgbClr val="2E75B6"/>
                </a:solidFill>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0041FC4E-3C53-9F7C-7979-2FE8C82BD224}"/>
                  </a:ext>
                </a:extLst>
              </p:cNvPr>
              <p:cNvCxnSpPr>
                <a:cxnSpLocks/>
              </p:cNvCxnSpPr>
              <p:nvPr/>
            </p:nvCxnSpPr>
            <p:spPr>
              <a:xfrm>
                <a:off x="846666" y="4092377"/>
                <a:ext cx="508000" cy="0"/>
              </a:xfrm>
              <a:prstGeom prst="straightConnector1">
                <a:avLst/>
              </a:prstGeom>
              <a:ln w="28575">
                <a:solidFill>
                  <a:srgbClr val="2F5597"/>
                </a:solidFill>
                <a:tailEnd type="triangle"/>
              </a:ln>
            </p:spPr>
            <p:style>
              <a:lnRef idx="1">
                <a:schemeClr val="accent1"/>
              </a:lnRef>
              <a:fillRef idx="0">
                <a:schemeClr val="accent1"/>
              </a:fillRef>
              <a:effectRef idx="0">
                <a:schemeClr val="accent1"/>
              </a:effectRef>
              <a:fontRef idx="minor">
                <a:schemeClr val="tx1"/>
              </a:fontRef>
            </p:style>
          </p:cxnSp>
          <p:sp>
            <p:nvSpPr>
              <p:cNvPr id="51" name="Rectangle: Rounded Corners 50">
                <a:extLst>
                  <a:ext uri="{FF2B5EF4-FFF2-40B4-BE49-F238E27FC236}">
                    <a16:creationId xmlns:a16="http://schemas.microsoft.com/office/drawing/2014/main" id="{182517D5-070D-9B47-FFBB-83C4BCA85ACE}"/>
                  </a:ext>
                </a:extLst>
              </p:cNvPr>
              <p:cNvSpPr/>
              <p:nvPr/>
            </p:nvSpPr>
            <p:spPr>
              <a:xfrm>
                <a:off x="1384533" y="3937348"/>
                <a:ext cx="1333730" cy="394956"/>
              </a:xfrm>
              <a:prstGeom prst="roundRect">
                <a:avLst/>
              </a:prstGeom>
              <a:ln>
                <a:solidFill>
                  <a:schemeClr val="accent5">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atin typeface="Times New Roman" panose="02020603050405020304" pitchFamily="18" charset="0"/>
                    <a:cs typeface="Times New Roman" panose="02020603050405020304" pitchFamily="18" charset="0"/>
                  </a:rPr>
                  <a:t>Angry</a:t>
                </a:r>
                <a:endParaRPr lang="en-IN">
                  <a:latin typeface="Times New Roman" panose="02020603050405020304" pitchFamily="18" charset="0"/>
                  <a:cs typeface="Times New Roman" panose="02020603050405020304" pitchFamily="18" charset="0"/>
                </a:endParaRPr>
              </a:p>
            </p:txBody>
          </p:sp>
          <p:sp>
            <p:nvSpPr>
              <p:cNvPr id="52" name="Rectangle: Rounded Corners 51">
                <a:extLst>
                  <a:ext uri="{FF2B5EF4-FFF2-40B4-BE49-F238E27FC236}">
                    <a16:creationId xmlns:a16="http://schemas.microsoft.com/office/drawing/2014/main" id="{32DF84F4-A92C-FE3C-F7E9-E5E288BE3C71}"/>
                  </a:ext>
                </a:extLst>
              </p:cNvPr>
              <p:cNvSpPr/>
              <p:nvPr/>
            </p:nvSpPr>
            <p:spPr>
              <a:xfrm>
                <a:off x="1388963" y="4397789"/>
                <a:ext cx="1333730" cy="394956"/>
              </a:xfrm>
              <a:prstGeom prst="roundRect">
                <a:avLst/>
              </a:prstGeom>
              <a:ln>
                <a:solidFill>
                  <a:schemeClr val="accent5">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atin typeface="Times New Roman" panose="02020603050405020304" pitchFamily="18" charset="0"/>
                    <a:cs typeface="Times New Roman" panose="02020603050405020304" pitchFamily="18" charset="0"/>
                  </a:rPr>
                  <a:t>Disgusted</a:t>
                </a:r>
                <a:endParaRPr lang="en-IN">
                  <a:latin typeface="Times New Roman" panose="02020603050405020304" pitchFamily="18" charset="0"/>
                  <a:cs typeface="Times New Roman" panose="02020603050405020304" pitchFamily="18" charset="0"/>
                </a:endParaRPr>
              </a:p>
            </p:txBody>
          </p:sp>
          <p:sp>
            <p:nvSpPr>
              <p:cNvPr id="53" name="Rectangle: Rounded Corners 52">
                <a:extLst>
                  <a:ext uri="{FF2B5EF4-FFF2-40B4-BE49-F238E27FC236}">
                    <a16:creationId xmlns:a16="http://schemas.microsoft.com/office/drawing/2014/main" id="{C247706C-C7F6-1F35-2EA5-B747D10C9258}"/>
                  </a:ext>
                </a:extLst>
              </p:cNvPr>
              <p:cNvSpPr/>
              <p:nvPr/>
            </p:nvSpPr>
            <p:spPr>
              <a:xfrm>
                <a:off x="1377693" y="4858230"/>
                <a:ext cx="1333730" cy="394956"/>
              </a:xfrm>
              <a:prstGeom prst="roundRect">
                <a:avLst/>
              </a:prstGeom>
              <a:ln>
                <a:solidFill>
                  <a:schemeClr val="accent5">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Times New Roman" panose="02020603050405020304" pitchFamily="18" charset="0"/>
                    <a:cs typeface="Times New Roman" panose="02020603050405020304" pitchFamily="18" charset="0"/>
                  </a:rPr>
                  <a:t>Surprise</a:t>
                </a:r>
                <a:endParaRPr lang="en-IN" dirty="0">
                  <a:latin typeface="Times New Roman" panose="02020603050405020304" pitchFamily="18" charset="0"/>
                  <a:cs typeface="Times New Roman" panose="02020603050405020304" pitchFamily="18" charset="0"/>
                </a:endParaRPr>
              </a:p>
            </p:txBody>
          </p:sp>
          <p:sp>
            <p:nvSpPr>
              <p:cNvPr id="54" name="Rectangle: Rounded Corners 53">
                <a:extLst>
                  <a:ext uri="{FF2B5EF4-FFF2-40B4-BE49-F238E27FC236}">
                    <a16:creationId xmlns:a16="http://schemas.microsoft.com/office/drawing/2014/main" id="{A08F2F1A-0E55-8429-4B9B-B2EADB4C83DC}"/>
                  </a:ext>
                </a:extLst>
              </p:cNvPr>
              <p:cNvSpPr/>
              <p:nvPr/>
            </p:nvSpPr>
            <p:spPr>
              <a:xfrm>
                <a:off x="1377693" y="5312887"/>
                <a:ext cx="1333730" cy="394956"/>
              </a:xfrm>
              <a:prstGeom prst="roundRect">
                <a:avLst/>
              </a:prstGeom>
              <a:ln>
                <a:solidFill>
                  <a:schemeClr val="accent5">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atin typeface="Times New Roman" panose="02020603050405020304" pitchFamily="18" charset="0"/>
                    <a:cs typeface="Times New Roman" panose="02020603050405020304" pitchFamily="18" charset="0"/>
                  </a:rPr>
                  <a:t>Happy</a:t>
                </a:r>
                <a:endParaRPr lang="en-IN">
                  <a:latin typeface="Times New Roman" panose="02020603050405020304" pitchFamily="18" charset="0"/>
                  <a:cs typeface="Times New Roman" panose="02020603050405020304" pitchFamily="18" charset="0"/>
                </a:endParaRPr>
              </a:p>
            </p:txBody>
          </p:sp>
          <p:cxnSp>
            <p:nvCxnSpPr>
              <p:cNvPr id="57" name="Straight Arrow Connector 56">
                <a:extLst>
                  <a:ext uri="{FF2B5EF4-FFF2-40B4-BE49-F238E27FC236}">
                    <a16:creationId xmlns:a16="http://schemas.microsoft.com/office/drawing/2014/main" id="{422AD131-5558-18C9-9BB0-53CB6A1D1054}"/>
                  </a:ext>
                </a:extLst>
              </p:cNvPr>
              <p:cNvCxnSpPr>
                <a:cxnSpLocks/>
              </p:cNvCxnSpPr>
              <p:nvPr/>
            </p:nvCxnSpPr>
            <p:spPr>
              <a:xfrm>
                <a:off x="846666" y="4595267"/>
                <a:ext cx="508000" cy="0"/>
              </a:xfrm>
              <a:prstGeom prst="straightConnector1">
                <a:avLst/>
              </a:prstGeom>
              <a:ln w="28575">
                <a:solidFill>
                  <a:srgbClr val="2F5597"/>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C3A1789E-0472-C1F6-DAEE-E7F03E35EA56}"/>
                  </a:ext>
                </a:extLst>
              </p:cNvPr>
              <p:cNvCxnSpPr>
                <a:cxnSpLocks/>
              </p:cNvCxnSpPr>
              <p:nvPr/>
            </p:nvCxnSpPr>
            <p:spPr>
              <a:xfrm>
                <a:off x="846666" y="5039998"/>
                <a:ext cx="508000" cy="0"/>
              </a:xfrm>
              <a:prstGeom prst="straightConnector1">
                <a:avLst/>
              </a:prstGeom>
              <a:ln w="28575">
                <a:solidFill>
                  <a:srgbClr val="2F5597"/>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FC933501-026F-8E4F-4890-BFBD1B36C59E}"/>
                  </a:ext>
                </a:extLst>
              </p:cNvPr>
              <p:cNvCxnSpPr>
                <a:cxnSpLocks/>
              </p:cNvCxnSpPr>
              <p:nvPr/>
            </p:nvCxnSpPr>
            <p:spPr>
              <a:xfrm>
                <a:off x="846666" y="5484729"/>
                <a:ext cx="508000" cy="0"/>
              </a:xfrm>
              <a:prstGeom prst="straightConnector1">
                <a:avLst/>
              </a:prstGeom>
              <a:ln w="28575">
                <a:solidFill>
                  <a:srgbClr val="2F5597"/>
                </a:solidFill>
                <a:tailEnd type="triangle"/>
              </a:ln>
            </p:spPr>
            <p:style>
              <a:lnRef idx="1">
                <a:schemeClr val="accent1"/>
              </a:lnRef>
              <a:fillRef idx="0">
                <a:schemeClr val="accent1"/>
              </a:fillRef>
              <a:effectRef idx="0">
                <a:schemeClr val="accent1"/>
              </a:effectRef>
              <a:fontRef idx="minor">
                <a:schemeClr val="tx1"/>
              </a:fontRef>
            </p:style>
          </p:cxnSp>
        </p:grpSp>
        <p:cxnSp>
          <p:nvCxnSpPr>
            <p:cNvPr id="62" name="Straight Arrow Connector 61">
              <a:extLst>
                <a:ext uri="{FF2B5EF4-FFF2-40B4-BE49-F238E27FC236}">
                  <a16:creationId xmlns:a16="http://schemas.microsoft.com/office/drawing/2014/main" id="{BB0B3273-4D34-BE70-9D3F-8B274EFFE489}"/>
                </a:ext>
              </a:extLst>
            </p:cNvPr>
            <p:cNvCxnSpPr>
              <a:cxnSpLocks/>
            </p:cNvCxnSpPr>
            <p:nvPr/>
          </p:nvCxnSpPr>
          <p:spPr>
            <a:xfrm>
              <a:off x="7183989" y="2117847"/>
              <a:ext cx="0" cy="890255"/>
            </a:xfrm>
            <a:prstGeom prst="straightConnector1">
              <a:avLst/>
            </a:prstGeom>
            <a:ln w="28575">
              <a:solidFill>
                <a:srgbClr val="2F5597"/>
              </a:solidFill>
              <a:tailEnd type="triangle"/>
            </a:ln>
          </p:spPr>
          <p:style>
            <a:lnRef idx="1">
              <a:schemeClr val="accent1"/>
            </a:lnRef>
            <a:fillRef idx="0">
              <a:schemeClr val="accent1"/>
            </a:fillRef>
            <a:effectRef idx="0">
              <a:schemeClr val="accent1"/>
            </a:effectRef>
            <a:fontRef idx="minor">
              <a:schemeClr val="tx1"/>
            </a:fontRef>
          </p:style>
        </p:cxnSp>
        <p:sp>
          <p:nvSpPr>
            <p:cNvPr id="145" name="TextBox 144">
              <a:extLst>
                <a:ext uri="{FF2B5EF4-FFF2-40B4-BE49-F238E27FC236}">
                  <a16:creationId xmlns:a16="http://schemas.microsoft.com/office/drawing/2014/main" id="{F2574DD7-93B3-77A8-2B83-74DAB553D3CC}"/>
                </a:ext>
              </a:extLst>
            </p:cNvPr>
            <p:cNvSpPr txBox="1"/>
            <p:nvPr/>
          </p:nvSpPr>
          <p:spPr>
            <a:xfrm>
              <a:off x="6401949" y="3642575"/>
              <a:ext cx="1573950" cy="307777"/>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(6,789 records) </a:t>
              </a:r>
              <a:endParaRPr lang="en-IN" b="1" dirty="0">
                <a:latin typeface="Times New Roman" panose="02020603050405020304" pitchFamily="18" charset="0"/>
                <a:cs typeface="Times New Roman" panose="02020603050405020304" pitchFamily="18" charset="0"/>
              </a:endParaRPr>
            </a:p>
          </p:txBody>
        </p:sp>
      </p:grpSp>
      <p:grpSp>
        <p:nvGrpSpPr>
          <p:cNvPr id="172" name="Group 171">
            <a:extLst>
              <a:ext uri="{FF2B5EF4-FFF2-40B4-BE49-F238E27FC236}">
                <a16:creationId xmlns:a16="http://schemas.microsoft.com/office/drawing/2014/main" id="{BEDA0DB1-251E-FCD2-B4C2-C049A97CCE91}"/>
              </a:ext>
            </a:extLst>
          </p:cNvPr>
          <p:cNvGrpSpPr/>
          <p:nvPr/>
        </p:nvGrpSpPr>
        <p:grpSpPr>
          <a:xfrm>
            <a:off x="9439287" y="1230674"/>
            <a:ext cx="1879688" cy="4985478"/>
            <a:chOff x="9460658" y="1669802"/>
            <a:chExt cx="1879688" cy="4985478"/>
          </a:xfrm>
        </p:grpSpPr>
        <p:sp>
          <p:nvSpPr>
            <p:cNvPr id="12" name="Rectangle 11">
              <a:extLst>
                <a:ext uri="{FF2B5EF4-FFF2-40B4-BE49-F238E27FC236}">
                  <a16:creationId xmlns:a16="http://schemas.microsoft.com/office/drawing/2014/main" id="{504A0978-EF83-E6A6-0D47-1EDFF0344F8D}"/>
                </a:ext>
              </a:extLst>
            </p:cNvPr>
            <p:cNvSpPr/>
            <p:nvPr/>
          </p:nvSpPr>
          <p:spPr>
            <a:xfrm>
              <a:off x="9604809" y="1669802"/>
              <a:ext cx="1444189" cy="454408"/>
            </a:xfrm>
            <a:prstGeom prst="rect">
              <a:avLst/>
            </a:prstGeom>
            <a:ln>
              <a:solidFill>
                <a:srgbClr val="4472C4"/>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800">
                  <a:latin typeface="Times New Roman" panose="02020603050405020304" pitchFamily="18" charset="0"/>
                  <a:cs typeface="Times New Roman" panose="02020603050405020304" pitchFamily="18" charset="0"/>
                </a:rPr>
                <a:t>Visual Data</a:t>
              </a:r>
              <a:endParaRPr lang="en-IN">
                <a:latin typeface="Times New Roman" panose="02020603050405020304" pitchFamily="18" charset="0"/>
                <a:cs typeface="Times New Roman" panose="02020603050405020304" pitchFamily="18" charset="0"/>
              </a:endParaRPr>
            </a:p>
          </p:txBody>
        </p:sp>
        <p:cxnSp>
          <p:nvCxnSpPr>
            <p:cNvPr id="147" name="Straight Arrow Connector 146">
              <a:extLst>
                <a:ext uri="{FF2B5EF4-FFF2-40B4-BE49-F238E27FC236}">
                  <a16:creationId xmlns:a16="http://schemas.microsoft.com/office/drawing/2014/main" id="{ECF1F937-A1B8-BB8F-B3BF-59E14400C33D}"/>
                </a:ext>
              </a:extLst>
            </p:cNvPr>
            <p:cNvCxnSpPr>
              <a:cxnSpLocks/>
            </p:cNvCxnSpPr>
            <p:nvPr/>
          </p:nvCxnSpPr>
          <p:spPr>
            <a:xfrm>
              <a:off x="10299722" y="2124210"/>
              <a:ext cx="0" cy="864788"/>
            </a:xfrm>
            <a:prstGeom prst="straightConnector1">
              <a:avLst/>
            </a:prstGeom>
            <a:ln w="28575">
              <a:solidFill>
                <a:srgbClr val="2F5597"/>
              </a:solidFill>
              <a:tailEnd type="triangle"/>
            </a:ln>
          </p:spPr>
          <p:style>
            <a:lnRef idx="1">
              <a:schemeClr val="accent1"/>
            </a:lnRef>
            <a:fillRef idx="0">
              <a:schemeClr val="accent1"/>
            </a:fillRef>
            <a:effectRef idx="0">
              <a:schemeClr val="accent1"/>
            </a:effectRef>
            <a:fontRef idx="minor">
              <a:schemeClr val="tx1"/>
            </a:fontRef>
          </p:style>
        </p:cxnSp>
        <p:sp>
          <p:nvSpPr>
            <p:cNvPr id="148" name="Rectangle 147">
              <a:extLst>
                <a:ext uri="{FF2B5EF4-FFF2-40B4-BE49-F238E27FC236}">
                  <a16:creationId xmlns:a16="http://schemas.microsoft.com/office/drawing/2014/main" id="{F55D48F2-1CDA-3E70-E511-BBBE2CA04899}"/>
                </a:ext>
              </a:extLst>
            </p:cNvPr>
            <p:cNvSpPr/>
            <p:nvPr/>
          </p:nvSpPr>
          <p:spPr>
            <a:xfrm>
              <a:off x="9570953" y="2993068"/>
              <a:ext cx="1511915" cy="637643"/>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atin typeface="Times New Roman" panose="02020603050405020304" pitchFamily="18" charset="0"/>
                  <a:cs typeface="Times New Roman" panose="02020603050405020304" pitchFamily="18" charset="0"/>
                </a:rPr>
                <a:t>Emotion Classification Data</a:t>
              </a:r>
              <a:endParaRPr lang="en-IN">
                <a:latin typeface="Times New Roman" panose="02020603050405020304" pitchFamily="18" charset="0"/>
                <a:cs typeface="Times New Roman" panose="02020603050405020304" pitchFamily="18" charset="0"/>
              </a:endParaRPr>
            </a:p>
          </p:txBody>
        </p:sp>
        <p:grpSp>
          <p:nvGrpSpPr>
            <p:cNvPr id="149" name="Group 148">
              <a:extLst>
                <a:ext uri="{FF2B5EF4-FFF2-40B4-BE49-F238E27FC236}">
                  <a16:creationId xmlns:a16="http://schemas.microsoft.com/office/drawing/2014/main" id="{D9ADD703-041B-1494-5A55-2064A85F5CD0}"/>
                </a:ext>
              </a:extLst>
            </p:cNvPr>
            <p:cNvGrpSpPr/>
            <p:nvPr/>
          </p:nvGrpSpPr>
          <p:grpSpPr>
            <a:xfrm>
              <a:off x="9460658" y="3953083"/>
              <a:ext cx="1879688" cy="2702197"/>
              <a:chOff x="846666" y="3908265"/>
              <a:chExt cx="1879688" cy="2702197"/>
            </a:xfrm>
          </p:grpSpPr>
          <p:cxnSp>
            <p:nvCxnSpPr>
              <p:cNvPr id="150" name="Straight Connector 149">
                <a:extLst>
                  <a:ext uri="{FF2B5EF4-FFF2-40B4-BE49-F238E27FC236}">
                    <a16:creationId xmlns:a16="http://schemas.microsoft.com/office/drawing/2014/main" id="{A6102D8E-5CB2-4B58-6248-94623B4D7702}"/>
                  </a:ext>
                </a:extLst>
              </p:cNvPr>
              <p:cNvCxnSpPr>
                <a:cxnSpLocks/>
              </p:cNvCxnSpPr>
              <p:nvPr/>
            </p:nvCxnSpPr>
            <p:spPr>
              <a:xfrm>
                <a:off x="846666" y="3908265"/>
                <a:ext cx="0" cy="2611068"/>
              </a:xfrm>
              <a:prstGeom prst="line">
                <a:avLst/>
              </a:prstGeom>
              <a:ln w="28575">
                <a:solidFill>
                  <a:srgbClr val="2E75B6"/>
                </a:solidFill>
              </a:ln>
            </p:spPr>
            <p:style>
              <a:lnRef idx="1">
                <a:schemeClr val="accent1"/>
              </a:lnRef>
              <a:fillRef idx="0">
                <a:schemeClr val="accent1"/>
              </a:fillRef>
              <a:effectRef idx="0">
                <a:schemeClr val="accent1"/>
              </a:effectRef>
              <a:fontRef idx="minor">
                <a:schemeClr val="tx1"/>
              </a:fontRef>
            </p:style>
          </p:cxnSp>
          <p:cxnSp>
            <p:nvCxnSpPr>
              <p:cNvPr id="151" name="Straight Arrow Connector 150">
                <a:extLst>
                  <a:ext uri="{FF2B5EF4-FFF2-40B4-BE49-F238E27FC236}">
                    <a16:creationId xmlns:a16="http://schemas.microsoft.com/office/drawing/2014/main" id="{2D2F63C4-9F90-F0EA-9F3A-82EDDB0356BA}"/>
                  </a:ext>
                </a:extLst>
              </p:cNvPr>
              <p:cNvCxnSpPr>
                <a:cxnSpLocks/>
              </p:cNvCxnSpPr>
              <p:nvPr/>
            </p:nvCxnSpPr>
            <p:spPr>
              <a:xfrm>
                <a:off x="846666" y="4092377"/>
                <a:ext cx="508000" cy="0"/>
              </a:xfrm>
              <a:prstGeom prst="straightConnector1">
                <a:avLst/>
              </a:prstGeom>
              <a:ln w="28575">
                <a:solidFill>
                  <a:srgbClr val="2F5597"/>
                </a:solidFill>
                <a:tailEnd type="triangle"/>
              </a:ln>
            </p:spPr>
            <p:style>
              <a:lnRef idx="1">
                <a:schemeClr val="accent1"/>
              </a:lnRef>
              <a:fillRef idx="0">
                <a:schemeClr val="accent1"/>
              </a:fillRef>
              <a:effectRef idx="0">
                <a:schemeClr val="accent1"/>
              </a:effectRef>
              <a:fontRef idx="minor">
                <a:schemeClr val="tx1"/>
              </a:fontRef>
            </p:style>
          </p:cxnSp>
          <p:sp>
            <p:nvSpPr>
              <p:cNvPr id="152" name="Rectangle: Rounded Corners 151">
                <a:extLst>
                  <a:ext uri="{FF2B5EF4-FFF2-40B4-BE49-F238E27FC236}">
                    <a16:creationId xmlns:a16="http://schemas.microsoft.com/office/drawing/2014/main" id="{9C91D7E7-ECA8-732A-87A9-1BA93ADBECDE}"/>
                  </a:ext>
                </a:extLst>
              </p:cNvPr>
              <p:cNvSpPr/>
              <p:nvPr/>
            </p:nvSpPr>
            <p:spPr>
              <a:xfrm>
                <a:off x="1384533" y="3937348"/>
                <a:ext cx="1333730" cy="394956"/>
              </a:xfrm>
              <a:prstGeom prst="roundRect">
                <a:avLst/>
              </a:prstGeom>
              <a:ln>
                <a:solidFill>
                  <a:schemeClr val="accent1">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atin typeface="Times New Roman" panose="02020603050405020304" pitchFamily="18" charset="0"/>
                    <a:cs typeface="Times New Roman" panose="02020603050405020304" pitchFamily="18" charset="0"/>
                  </a:rPr>
                  <a:t>Angry</a:t>
                </a:r>
                <a:endParaRPr lang="en-IN">
                  <a:latin typeface="Times New Roman" panose="02020603050405020304" pitchFamily="18" charset="0"/>
                  <a:cs typeface="Times New Roman" panose="02020603050405020304" pitchFamily="18" charset="0"/>
                </a:endParaRPr>
              </a:p>
            </p:txBody>
          </p:sp>
          <p:sp>
            <p:nvSpPr>
              <p:cNvPr id="153" name="Rectangle: Rounded Corners 152">
                <a:extLst>
                  <a:ext uri="{FF2B5EF4-FFF2-40B4-BE49-F238E27FC236}">
                    <a16:creationId xmlns:a16="http://schemas.microsoft.com/office/drawing/2014/main" id="{0EA04DDE-BC6B-3411-C10A-0CE1EB52562F}"/>
                  </a:ext>
                </a:extLst>
              </p:cNvPr>
              <p:cNvSpPr/>
              <p:nvPr/>
            </p:nvSpPr>
            <p:spPr>
              <a:xfrm>
                <a:off x="1388963" y="4397789"/>
                <a:ext cx="1333730" cy="394956"/>
              </a:xfrm>
              <a:prstGeom prst="roundRect">
                <a:avLst/>
              </a:prstGeom>
              <a:ln>
                <a:solidFill>
                  <a:schemeClr val="accent1">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atin typeface="Times New Roman" panose="02020603050405020304" pitchFamily="18" charset="0"/>
                    <a:cs typeface="Times New Roman" panose="02020603050405020304" pitchFamily="18" charset="0"/>
                  </a:rPr>
                  <a:t>Disgusted</a:t>
                </a:r>
                <a:endParaRPr lang="en-IN">
                  <a:latin typeface="Times New Roman" panose="02020603050405020304" pitchFamily="18" charset="0"/>
                  <a:cs typeface="Times New Roman" panose="02020603050405020304" pitchFamily="18" charset="0"/>
                </a:endParaRPr>
              </a:p>
            </p:txBody>
          </p:sp>
          <p:sp>
            <p:nvSpPr>
              <p:cNvPr id="154" name="Rectangle: Rounded Corners 153">
                <a:extLst>
                  <a:ext uri="{FF2B5EF4-FFF2-40B4-BE49-F238E27FC236}">
                    <a16:creationId xmlns:a16="http://schemas.microsoft.com/office/drawing/2014/main" id="{6D0D27E9-D6AB-B7D2-600D-5B43B6BD91EC}"/>
                  </a:ext>
                </a:extLst>
              </p:cNvPr>
              <p:cNvSpPr/>
              <p:nvPr/>
            </p:nvSpPr>
            <p:spPr>
              <a:xfrm>
                <a:off x="1377693" y="4858230"/>
                <a:ext cx="1333730" cy="394956"/>
              </a:xfrm>
              <a:prstGeom prst="roundRect">
                <a:avLst/>
              </a:prstGeom>
              <a:ln>
                <a:solidFill>
                  <a:schemeClr val="accent1">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atin typeface="Times New Roman" panose="02020603050405020304" pitchFamily="18" charset="0"/>
                    <a:cs typeface="Times New Roman" panose="02020603050405020304" pitchFamily="18" charset="0"/>
                  </a:rPr>
                  <a:t>Fear</a:t>
                </a:r>
                <a:endParaRPr lang="en-IN">
                  <a:latin typeface="Times New Roman" panose="02020603050405020304" pitchFamily="18" charset="0"/>
                  <a:cs typeface="Times New Roman" panose="02020603050405020304" pitchFamily="18" charset="0"/>
                </a:endParaRPr>
              </a:p>
            </p:txBody>
          </p:sp>
          <p:sp>
            <p:nvSpPr>
              <p:cNvPr id="155" name="Rectangle: Rounded Corners 154">
                <a:extLst>
                  <a:ext uri="{FF2B5EF4-FFF2-40B4-BE49-F238E27FC236}">
                    <a16:creationId xmlns:a16="http://schemas.microsoft.com/office/drawing/2014/main" id="{47BCD7E3-5134-E537-DAFA-68739DD49C7F}"/>
                  </a:ext>
                </a:extLst>
              </p:cNvPr>
              <p:cNvSpPr/>
              <p:nvPr/>
            </p:nvSpPr>
            <p:spPr>
              <a:xfrm>
                <a:off x="1377693" y="5312887"/>
                <a:ext cx="1333730" cy="394956"/>
              </a:xfrm>
              <a:prstGeom prst="roundRect">
                <a:avLst/>
              </a:prstGeom>
              <a:ln>
                <a:solidFill>
                  <a:schemeClr val="accent1">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atin typeface="Times New Roman" panose="02020603050405020304" pitchFamily="18" charset="0"/>
                    <a:cs typeface="Times New Roman" panose="02020603050405020304" pitchFamily="18" charset="0"/>
                  </a:rPr>
                  <a:t>Happy</a:t>
                </a:r>
                <a:endParaRPr lang="en-IN">
                  <a:latin typeface="Times New Roman" panose="02020603050405020304" pitchFamily="18" charset="0"/>
                  <a:cs typeface="Times New Roman" panose="02020603050405020304" pitchFamily="18" charset="0"/>
                </a:endParaRPr>
              </a:p>
            </p:txBody>
          </p:sp>
          <p:sp>
            <p:nvSpPr>
              <p:cNvPr id="156" name="Rectangle: Rounded Corners 155">
                <a:extLst>
                  <a:ext uri="{FF2B5EF4-FFF2-40B4-BE49-F238E27FC236}">
                    <a16:creationId xmlns:a16="http://schemas.microsoft.com/office/drawing/2014/main" id="{19DA3F4F-C046-5B5C-977E-E9C0E7715D8E}"/>
                  </a:ext>
                </a:extLst>
              </p:cNvPr>
              <p:cNvSpPr/>
              <p:nvPr/>
            </p:nvSpPr>
            <p:spPr>
              <a:xfrm>
                <a:off x="1384963" y="5760849"/>
                <a:ext cx="1333730" cy="394956"/>
              </a:xfrm>
              <a:prstGeom prst="roundRect">
                <a:avLst/>
              </a:prstGeom>
              <a:ln>
                <a:solidFill>
                  <a:schemeClr val="accent1">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atin typeface="Times New Roman" panose="02020603050405020304" pitchFamily="18" charset="0"/>
                    <a:cs typeface="Times New Roman" panose="02020603050405020304" pitchFamily="18" charset="0"/>
                  </a:rPr>
                  <a:t>Neutral</a:t>
                </a:r>
                <a:endParaRPr lang="en-IN">
                  <a:latin typeface="Times New Roman" panose="02020603050405020304" pitchFamily="18" charset="0"/>
                  <a:cs typeface="Times New Roman" panose="02020603050405020304" pitchFamily="18" charset="0"/>
                </a:endParaRPr>
              </a:p>
            </p:txBody>
          </p:sp>
          <p:sp>
            <p:nvSpPr>
              <p:cNvPr id="157" name="Rectangle: Rounded Corners 156">
                <a:extLst>
                  <a:ext uri="{FF2B5EF4-FFF2-40B4-BE49-F238E27FC236}">
                    <a16:creationId xmlns:a16="http://schemas.microsoft.com/office/drawing/2014/main" id="{4A1C1746-9F39-983A-0B54-2184810F82F4}"/>
                  </a:ext>
                </a:extLst>
              </p:cNvPr>
              <p:cNvSpPr/>
              <p:nvPr/>
            </p:nvSpPr>
            <p:spPr>
              <a:xfrm>
                <a:off x="1392624" y="6215506"/>
                <a:ext cx="1333730" cy="394956"/>
              </a:xfrm>
              <a:prstGeom prst="roundRect">
                <a:avLst/>
              </a:prstGeom>
              <a:ln>
                <a:solidFill>
                  <a:schemeClr val="accent1">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atin typeface="Times New Roman" panose="02020603050405020304" pitchFamily="18" charset="0"/>
                    <a:cs typeface="Times New Roman" panose="02020603050405020304" pitchFamily="18" charset="0"/>
                  </a:rPr>
                  <a:t>Sad</a:t>
                </a:r>
                <a:endParaRPr lang="en-IN">
                  <a:latin typeface="Times New Roman" panose="02020603050405020304" pitchFamily="18" charset="0"/>
                  <a:cs typeface="Times New Roman" panose="02020603050405020304" pitchFamily="18" charset="0"/>
                </a:endParaRPr>
              </a:p>
            </p:txBody>
          </p:sp>
          <p:cxnSp>
            <p:nvCxnSpPr>
              <p:cNvPr id="158" name="Straight Arrow Connector 157">
                <a:extLst>
                  <a:ext uri="{FF2B5EF4-FFF2-40B4-BE49-F238E27FC236}">
                    <a16:creationId xmlns:a16="http://schemas.microsoft.com/office/drawing/2014/main" id="{6561F955-05C4-B3CC-625F-A47DE68D4EF7}"/>
                  </a:ext>
                </a:extLst>
              </p:cNvPr>
              <p:cNvCxnSpPr>
                <a:cxnSpLocks/>
              </p:cNvCxnSpPr>
              <p:nvPr/>
            </p:nvCxnSpPr>
            <p:spPr>
              <a:xfrm>
                <a:off x="846666" y="4595267"/>
                <a:ext cx="508000" cy="0"/>
              </a:xfrm>
              <a:prstGeom prst="straightConnector1">
                <a:avLst/>
              </a:prstGeom>
              <a:ln w="28575">
                <a:solidFill>
                  <a:srgbClr val="2F5597"/>
                </a:solidFill>
                <a:tailEnd type="triangle"/>
              </a:ln>
            </p:spPr>
            <p:style>
              <a:lnRef idx="1">
                <a:schemeClr val="accent1"/>
              </a:lnRef>
              <a:fillRef idx="0">
                <a:schemeClr val="accent1"/>
              </a:fillRef>
              <a:effectRef idx="0">
                <a:schemeClr val="accent1"/>
              </a:effectRef>
              <a:fontRef idx="minor">
                <a:schemeClr val="tx1"/>
              </a:fontRef>
            </p:style>
          </p:cxnSp>
          <p:cxnSp>
            <p:nvCxnSpPr>
              <p:cNvPr id="159" name="Straight Arrow Connector 158">
                <a:extLst>
                  <a:ext uri="{FF2B5EF4-FFF2-40B4-BE49-F238E27FC236}">
                    <a16:creationId xmlns:a16="http://schemas.microsoft.com/office/drawing/2014/main" id="{500E879C-4D7E-EA2D-01E9-E49159045FCD}"/>
                  </a:ext>
                </a:extLst>
              </p:cNvPr>
              <p:cNvCxnSpPr>
                <a:cxnSpLocks/>
              </p:cNvCxnSpPr>
              <p:nvPr/>
            </p:nvCxnSpPr>
            <p:spPr>
              <a:xfrm>
                <a:off x="846666" y="5039998"/>
                <a:ext cx="508000" cy="0"/>
              </a:xfrm>
              <a:prstGeom prst="straightConnector1">
                <a:avLst/>
              </a:prstGeom>
              <a:ln w="28575">
                <a:solidFill>
                  <a:srgbClr val="2F5597"/>
                </a:solidFill>
                <a:tailEnd type="triangle"/>
              </a:ln>
            </p:spPr>
            <p:style>
              <a:lnRef idx="1">
                <a:schemeClr val="accent1"/>
              </a:lnRef>
              <a:fillRef idx="0">
                <a:schemeClr val="accent1"/>
              </a:fillRef>
              <a:effectRef idx="0">
                <a:schemeClr val="accent1"/>
              </a:effectRef>
              <a:fontRef idx="minor">
                <a:schemeClr val="tx1"/>
              </a:fontRef>
            </p:style>
          </p:cxnSp>
          <p:cxnSp>
            <p:nvCxnSpPr>
              <p:cNvPr id="160" name="Straight Arrow Connector 159">
                <a:extLst>
                  <a:ext uri="{FF2B5EF4-FFF2-40B4-BE49-F238E27FC236}">
                    <a16:creationId xmlns:a16="http://schemas.microsoft.com/office/drawing/2014/main" id="{4523CD44-1701-D23A-6EE6-021BC93B6147}"/>
                  </a:ext>
                </a:extLst>
              </p:cNvPr>
              <p:cNvCxnSpPr>
                <a:cxnSpLocks/>
              </p:cNvCxnSpPr>
              <p:nvPr/>
            </p:nvCxnSpPr>
            <p:spPr>
              <a:xfrm>
                <a:off x="846666" y="5484729"/>
                <a:ext cx="508000" cy="0"/>
              </a:xfrm>
              <a:prstGeom prst="straightConnector1">
                <a:avLst/>
              </a:prstGeom>
              <a:ln w="28575">
                <a:solidFill>
                  <a:srgbClr val="2F5597"/>
                </a:solidFill>
                <a:tailEnd type="triangle"/>
              </a:ln>
            </p:spPr>
            <p:style>
              <a:lnRef idx="1">
                <a:schemeClr val="accent1"/>
              </a:lnRef>
              <a:fillRef idx="0">
                <a:schemeClr val="accent1"/>
              </a:fillRef>
              <a:effectRef idx="0">
                <a:schemeClr val="accent1"/>
              </a:effectRef>
              <a:fontRef idx="minor">
                <a:schemeClr val="tx1"/>
              </a:fontRef>
            </p:style>
          </p:cxnSp>
          <p:cxnSp>
            <p:nvCxnSpPr>
              <p:cNvPr id="161" name="Straight Arrow Connector 160">
                <a:extLst>
                  <a:ext uri="{FF2B5EF4-FFF2-40B4-BE49-F238E27FC236}">
                    <a16:creationId xmlns:a16="http://schemas.microsoft.com/office/drawing/2014/main" id="{F5C6EC04-899C-1C7A-C440-CE39D8433E01}"/>
                  </a:ext>
                </a:extLst>
              </p:cNvPr>
              <p:cNvCxnSpPr>
                <a:cxnSpLocks/>
              </p:cNvCxnSpPr>
              <p:nvPr/>
            </p:nvCxnSpPr>
            <p:spPr>
              <a:xfrm>
                <a:off x="846666" y="5929460"/>
                <a:ext cx="508000" cy="0"/>
              </a:xfrm>
              <a:prstGeom prst="straightConnector1">
                <a:avLst/>
              </a:prstGeom>
              <a:ln w="28575">
                <a:solidFill>
                  <a:srgbClr val="2F5597"/>
                </a:solidFill>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a:extLst>
                  <a:ext uri="{FF2B5EF4-FFF2-40B4-BE49-F238E27FC236}">
                    <a16:creationId xmlns:a16="http://schemas.microsoft.com/office/drawing/2014/main" id="{F4F8B575-DB1A-D275-40F0-8D2C27722B66}"/>
                  </a:ext>
                </a:extLst>
              </p:cNvPr>
              <p:cNvCxnSpPr>
                <a:cxnSpLocks/>
              </p:cNvCxnSpPr>
              <p:nvPr/>
            </p:nvCxnSpPr>
            <p:spPr>
              <a:xfrm>
                <a:off x="846666" y="6374191"/>
                <a:ext cx="508000" cy="0"/>
              </a:xfrm>
              <a:prstGeom prst="straightConnector1">
                <a:avLst/>
              </a:prstGeom>
              <a:ln w="28575">
                <a:solidFill>
                  <a:srgbClr val="2F5597"/>
                </a:solidFill>
                <a:tailEnd type="triangle"/>
              </a:ln>
            </p:spPr>
            <p:style>
              <a:lnRef idx="1">
                <a:schemeClr val="accent1"/>
              </a:lnRef>
              <a:fillRef idx="0">
                <a:schemeClr val="accent1"/>
              </a:fillRef>
              <a:effectRef idx="0">
                <a:schemeClr val="accent1"/>
              </a:effectRef>
              <a:fontRef idx="minor">
                <a:schemeClr val="tx1"/>
              </a:fontRef>
            </p:style>
          </p:cxnSp>
        </p:grpSp>
        <p:sp>
          <p:nvSpPr>
            <p:cNvPr id="163" name="TextBox 162">
              <a:extLst>
                <a:ext uri="{FF2B5EF4-FFF2-40B4-BE49-F238E27FC236}">
                  <a16:creationId xmlns:a16="http://schemas.microsoft.com/office/drawing/2014/main" id="{9953E7C5-5DC0-E809-DDA3-3622FF69A74E}"/>
                </a:ext>
              </a:extLst>
            </p:cNvPr>
            <p:cNvSpPr txBox="1"/>
            <p:nvPr/>
          </p:nvSpPr>
          <p:spPr>
            <a:xfrm>
              <a:off x="9539929" y="3630448"/>
              <a:ext cx="1573950" cy="307777"/>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(9,350 records) </a:t>
              </a:r>
              <a:endParaRPr lang="en-IN" b="1" dirty="0">
                <a:latin typeface="Times New Roman" panose="02020603050405020304" pitchFamily="18" charset="0"/>
                <a:cs typeface="Times New Roman" panose="02020603050405020304" pitchFamily="18" charset="0"/>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42">
          <a:extLst>
            <a:ext uri="{FF2B5EF4-FFF2-40B4-BE49-F238E27FC236}">
              <a16:creationId xmlns:a16="http://schemas.microsoft.com/office/drawing/2014/main" id="{FEDF96C0-6134-4F04-1D1E-25D7133887AA}"/>
            </a:ext>
          </a:extLst>
        </p:cNvPr>
        <p:cNvGrpSpPr/>
        <p:nvPr/>
      </p:nvGrpSpPr>
      <p:grpSpPr>
        <a:xfrm>
          <a:off x="0" y="0"/>
          <a:ext cx="0" cy="0"/>
          <a:chOff x="0" y="0"/>
          <a:chExt cx="0" cy="0"/>
        </a:xfrm>
      </p:grpSpPr>
      <p:sp>
        <p:nvSpPr>
          <p:cNvPr id="143" name="Google Shape;143;p13">
            <a:extLst>
              <a:ext uri="{FF2B5EF4-FFF2-40B4-BE49-F238E27FC236}">
                <a16:creationId xmlns:a16="http://schemas.microsoft.com/office/drawing/2014/main" id="{C41D8F37-E6B8-B527-111C-CB436CA5B67A}"/>
              </a:ext>
            </a:extLst>
          </p:cNvPr>
          <p:cNvSpPr txBox="1">
            <a:spLocks noGrp="1"/>
          </p:cNvSpPr>
          <p:nvPr>
            <p:ph type="title"/>
          </p:nvPr>
        </p:nvSpPr>
        <p:spPr>
          <a:xfrm>
            <a:off x="534249" y="245854"/>
            <a:ext cx="6696283" cy="443711"/>
          </a:xfrm>
          <a:prstGeom prst="rect">
            <a:avLst/>
          </a:prstGeom>
          <a:noFill/>
          <a:ln>
            <a:noFill/>
          </a:ln>
        </p:spPr>
        <p:txBody>
          <a:bodyPr spcFirstLastPara="1" wrap="square" lIns="0" tIns="12700" rIns="0" bIns="0" anchor="ctr" anchorCtr="0">
            <a:spAutoFit/>
          </a:bodyPr>
          <a:lstStyle/>
          <a:p>
            <a:pPr marL="12700" lvl="0" indent="0" algn="l" rtl="0">
              <a:lnSpc>
                <a:spcPct val="100000"/>
              </a:lnSpc>
              <a:spcBef>
                <a:spcPts val="0"/>
              </a:spcBef>
              <a:spcAft>
                <a:spcPts val="0"/>
              </a:spcAft>
              <a:buClr>
                <a:srgbClr val="04A2B9"/>
              </a:buClr>
              <a:buSzPts val="2400"/>
              <a:buFont typeface="Proxima Nova"/>
              <a:buNone/>
            </a:pPr>
            <a:r>
              <a:rPr lang="en-US" sz="2800">
                <a:solidFill>
                  <a:srgbClr val="0070C0"/>
                </a:solidFill>
                <a:latin typeface="Times New Roman" panose="02020603050405020304" pitchFamily="18" charset="0"/>
                <a:ea typeface="Proxima Nova"/>
                <a:cs typeface="Times New Roman" panose="02020603050405020304" pitchFamily="18" charset="0"/>
                <a:sym typeface="Proxima Nova"/>
              </a:rPr>
              <a:t>2.Data Visualization (Before Preprocessing)</a:t>
            </a:r>
            <a:endParaRPr lang="en-US" sz="2800">
              <a:latin typeface="Times New Roman" panose="02020603050405020304" pitchFamily="18" charset="0"/>
              <a:ea typeface="Proxima Nova"/>
              <a:cs typeface="Times New Roman" panose="02020603050405020304" pitchFamily="18" charset="0"/>
              <a:sym typeface="Proxima Nova"/>
            </a:endParaRPr>
          </a:p>
        </p:txBody>
      </p:sp>
      <p:sp>
        <p:nvSpPr>
          <p:cNvPr id="144" name="Google Shape;144;p13">
            <a:extLst>
              <a:ext uri="{FF2B5EF4-FFF2-40B4-BE49-F238E27FC236}">
                <a16:creationId xmlns:a16="http://schemas.microsoft.com/office/drawing/2014/main" id="{9BC961E4-F767-4B71-88CF-C94293B29930}"/>
              </a:ext>
            </a:extLst>
          </p:cNvPr>
          <p:cNvSpPr txBox="1"/>
          <p:nvPr/>
        </p:nvSpPr>
        <p:spPr>
          <a:xfrm>
            <a:off x="83917" y="913083"/>
            <a:ext cx="10974300" cy="2431405"/>
          </a:xfrm>
          <a:prstGeom prst="rect">
            <a:avLst/>
          </a:prstGeom>
          <a:noFill/>
          <a:ln>
            <a:noFill/>
          </a:ln>
        </p:spPr>
        <p:txBody>
          <a:bodyPr spcFirstLastPara="1" wrap="square" lIns="91425" tIns="91425" rIns="91425" bIns="91425" anchor="t" anchorCtr="0">
            <a:spAutoFit/>
          </a:bodyPr>
          <a:lstStyle/>
          <a:p>
            <a:pPr marL="457200">
              <a:lnSpc>
                <a:spcPct val="150000"/>
              </a:lnSpc>
              <a:buSzPts val="2000"/>
            </a:pPr>
            <a:r>
              <a:rPr lang="en-US" sz="2400" i="0" u="none" strike="noStrike" cap="none">
                <a:solidFill>
                  <a:schemeClr val="dk1"/>
                </a:solidFill>
                <a:highlight>
                  <a:srgbClr val="FFFFFF"/>
                </a:highlight>
                <a:latin typeface="Times New Roman" panose="02020603050405020304" pitchFamily="18" charset="0"/>
                <a:ea typeface="Times New Roman"/>
                <a:cs typeface="Times New Roman" panose="02020603050405020304" pitchFamily="18" charset="0"/>
                <a:sym typeface="Times New Roman"/>
              </a:rPr>
              <a:t>Textual data :   </a:t>
            </a:r>
          </a:p>
          <a:p>
            <a:pPr marL="457200">
              <a:lnSpc>
                <a:spcPct val="150000"/>
              </a:lnSpc>
              <a:buSzPts val="2000"/>
            </a:pPr>
            <a:r>
              <a:rPr lang="en-US" sz="2000">
                <a:solidFill>
                  <a:schemeClr val="dk1"/>
                </a:solidFill>
                <a:highlight>
                  <a:srgbClr val="FFFFFF"/>
                </a:highlight>
                <a:latin typeface="Times New Roman" panose="02020603050405020304" pitchFamily="18" charset="0"/>
                <a:ea typeface="Times New Roman"/>
                <a:cs typeface="Times New Roman" panose="02020603050405020304" pitchFamily="18" charset="0"/>
                <a:sym typeface="Times New Roman"/>
              </a:rPr>
              <a:t>	</a:t>
            </a:r>
            <a:r>
              <a:rPr lang="en-US" sz="2000" b="1" i="0" u="none" strike="noStrike" cap="none">
                <a:solidFill>
                  <a:schemeClr val="dk1"/>
                </a:solidFill>
                <a:highlight>
                  <a:srgbClr val="FFFFFF"/>
                </a:highlight>
                <a:latin typeface="Times New Roman" panose="02020603050405020304" pitchFamily="18" charset="0"/>
                <a:ea typeface="Times New Roman"/>
                <a:cs typeface="Times New Roman" panose="02020603050405020304" pitchFamily="18" charset="0"/>
                <a:sym typeface="Times New Roman"/>
              </a:rPr>
              <a:t>Mental Disorder Dataset</a:t>
            </a:r>
          </a:p>
          <a:p>
            <a:pPr marL="457200">
              <a:lnSpc>
                <a:spcPct val="150000"/>
              </a:lnSpc>
              <a:buSzPts val="2000"/>
            </a:pPr>
            <a:endParaRPr lang="en-US" sz="2000">
              <a:solidFill>
                <a:schemeClr val="dk1"/>
              </a:solidFill>
              <a:highlight>
                <a:srgbClr val="FFFFFF"/>
              </a:highlight>
              <a:latin typeface="Times New Roman" panose="02020603050405020304" pitchFamily="18" charset="0"/>
              <a:ea typeface="Times New Roman"/>
              <a:cs typeface="Times New Roman" panose="02020603050405020304" pitchFamily="18" charset="0"/>
              <a:sym typeface="Times New Roman"/>
            </a:endParaRPr>
          </a:p>
          <a:p>
            <a:pPr marL="457200">
              <a:lnSpc>
                <a:spcPct val="150000"/>
              </a:lnSpc>
              <a:buSzPts val="2000"/>
            </a:pPr>
            <a:endParaRPr lang="en-US" sz="2000" i="0" u="none" strike="noStrike" cap="none">
              <a:solidFill>
                <a:schemeClr val="dk1"/>
              </a:solidFill>
              <a:highlight>
                <a:srgbClr val="FFFFFF"/>
              </a:highlight>
              <a:latin typeface="Times New Roman" panose="02020603050405020304" pitchFamily="18" charset="0"/>
              <a:ea typeface="Times New Roman"/>
              <a:cs typeface="Times New Roman" panose="02020603050405020304" pitchFamily="18" charset="0"/>
              <a:sym typeface="Times New Roman"/>
            </a:endParaRPr>
          </a:p>
          <a:p>
            <a:pPr marL="457200" marR="0" lvl="0" indent="0" algn="l" rtl="0">
              <a:lnSpc>
                <a:spcPct val="100000"/>
              </a:lnSpc>
              <a:spcBef>
                <a:spcPts val="0"/>
              </a:spcBef>
              <a:spcAft>
                <a:spcPts val="0"/>
              </a:spcAft>
              <a:buClr>
                <a:srgbClr val="000000"/>
              </a:buClr>
              <a:buSzPts val="2000"/>
              <a:buFont typeface="Arial"/>
              <a:buNone/>
            </a:pPr>
            <a:r>
              <a:rPr lang="en-US" sz="2000" b="1">
                <a:solidFill>
                  <a:schemeClr val="dk1"/>
                </a:solidFill>
                <a:highlight>
                  <a:srgbClr val="FFFFFF"/>
                </a:highlight>
                <a:latin typeface="Times New Roman" panose="02020603050405020304" pitchFamily="18" charset="0"/>
                <a:ea typeface="Times New Roman"/>
                <a:cs typeface="Times New Roman" panose="02020603050405020304" pitchFamily="18" charset="0"/>
                <a:sym typeface="Times New Roman"/>
              </a:rPr>
              <a:t> </a:t>
            </a:r>
          </a:p>
        </p:txBody>
      </p:sp>
      <p:pic>
        <p:nvPicPr>
          <p:cNvPr id="13" name="Picture 12">
            <a:extLst>
              <a:ext uri="{FF2B5EF4-FFF2-40B4-BE49-F238E27FC236}">
                <a16:creationId xmlns:a16="http://schemas.microsoft.com/office/drawing/2014/main" id="{84BFDFD7-87DF-D04E-EC76-02B64685F526}"/>
              </a:ext>
            </a:extLst>
          </p:cNvPr>
          <p:cNvPicPr>
            <a:picLocks noChangeAspect="1"/>
          </p:cNvPicPr>
          <p:nvPr/>
        </p:nvPicPr>
        <p:blipFill>
          <a:blip r:embed="rId4"/>
          <a:stretch>
            <a:fillRect/>
          </a:stretch>
        </p:blipFill>
        <p:spPr>
          <a:xfrm>
            <a:off x="565721" y="2365544"/>
            <a:ext cx="5719129" cy="3802529"/>
          </a:xfrm>
          <a:prstGeom prst="rect">
            <a:avLst/>
          </a:prstGeom>
          <a:ln>
            <a:noFill/>
          </a:ln>
          <a:effectLst>
            <a:outerShdw blurRad="190500" algn="tl" rotWithShape="0">
              <a:srgbClr val="000000">
                <a:alpha val="70000"/>
              </a:srgbClr>
            </a:outerShdw>
          </a:effectLst>
        </p:spPr>
      </p:pic>
      <p:pic>
        <p:nvPicPr>
          <p:cNvPr id="15" name="Picture 14">
            <a:extLst>
              <a:ext uri="{FF2B5EF4-FFF2-40B4-BE49-F238E27FC236}">
                <a16:creationId xmlns:a16="http://schemas.microsoft.com/office/drawing/2014/main" id="{0DC959C2-38DD-7A3C-C366-B67E93FBB93B}"/>
              </a:ext>
            </a:extLst>
          </p:cNvPr>
          <p:cNvPicPr>
            <a:picLocks noChangeAspect="1"/>
          </p:cNvPicPr>
          <p:nvPr/>
        </p:nvPicPr>
        <p:blipFill>
          <a:blip r:embed="rId5"/>
          <a:srcRect l="7762"/>
          <a:stretch/>
        </p:blipFill>
        <p:spPr>
          <a:xfrm>
            <a:off x="6620934" y="1629940"/>
            <a:ext cx="4809065" cy="453813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587452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42">
          <a:extLst>
            <a:ext uri="{FF2B5EF4-FFF2-40B4-BE49-F238E27FC236}">
              <a16:creationId xmlns:a16="http://schemas.microsoft.com/office/drawing/2014/main" id="{47E81ECD-3B14-A6F8-7607-EE76BD02336D}"/>
            </a:ext>
          </a:extLst>
        </p:cNvPr>
        <p:cNvGrpSpPr/>
        <p:nvPr/>
      </p:nvGrpSpPr>
      <p:grpSpPr>
        <a:xfrm>
          <a:off x="0" y="0"/>
          <a:ext cx="0" cy="0"/>
          <a:chOff x="0" y="0"/>
          <a:chExt cx="0" cy="0"/>
        </a:xfrm>
      </p:grpSpPr>
      <p:sp>
        <p:nvSpPr>
          <p:cNvPr id="143" name="Google Shape;143;p13">
            <a:extLst>
              <a:ext uri="{FF2B5EF4-FFF2-40B4-BE49-F238E27FC236}">
                <a16:creationId xmlns:a16="http://schemas.microsoft.com/office/drawing/2014/main" id="{58A47F22-A5A4-B20C-F582-325B03460D96}"/>
              </a:ext>
            </a:extLst>
          </p:cNvPr>
          <p:cNvSpPr txBox="1">
            <a:spLocks noGrp="1"/>
          </p:cNvSpPr>
          <p:nvPr>
            <p:ph type="title"/>
          </p:nvPr>
        </p:nvSpPr>
        <p:spPr>
          <a:xfrm>
            <a:off x="534249" y="245854"/>
            <a:ext cx="6696283" cy="443711"/>
          </a:xfrm>
          <a:prstGeom prst="rect">
            <a:avLst/>
          </a:prstGeom>
          <a:noFill/>
          <a:ln>
            <a:noFill/>
          </a:ln>
        </p:spPr>
        <p:txBody>
          <a:bodyPr spcFirstLastPara="1" wrap="square" lIns="0" tIns="12700" rIns="0" bIns="0" anchor="ctr" anchorCtr="0">
            <a:spAutoFit/>
          </a:bodyPr>
          <a:lstStyle/>
          <a:p>
            <a:pPr marL="12700" lvl="0" indent="0" algn="l" rtl="0">
              <a:lnSpc>
                <a:spcPct val="100000"/>
              </a:lnSpc>
              <a:spcBef>
                <a:spcPts val="0"/>
              </a:spcBef>
              <a:spcAft>
                <a:spcPts val="0"/>
              </a:spcAft>
              <a:buClr>
                <a:srgbClr val="04A2B9"/>
              </a:buClr>
              <a:buSzPts val="2400"/>
              <a:buFont typeface="Proxima Nova"/>
              <a:buNone/>
            </a:pPr>
            <a:r>
              <a:rPr lang="en-US" sz="2800">
                <a:solidFill>
                  <a:srgbClr val="0070C0"/>
                </a:solidFill>
                <a:latin typeface="Times New Roman" panose="02020603050405020304" pitchFamily="18" charset="0"/>
                <a:ea typeface="Proxima Nova"/>
                <a:cs typeface="Times New Roman" panose="02020603050405020304" pitchFamily="18" charset="0"/>
                <a:sym typeface="Proxima Nova"/>
              </a:rPr>
              <a:t>2.Data Visualization (After Preprocessing)</a:t>
            </a:r>
            <a:endParaRPr lang="en-US" sz="2800">
              <a:latin typeface="Times New Roman" panose="02020603050405020304" pitchFamily="18" charset="0"/>
              <a:ea typeface="Proxima Nova"/>
              <a:cs typeface="Times New Roman" panose="02020603050405020304" pitchFamily="18" charset="0"/>
              <a:sym typeface="Proxima Nova"/>
            </a:endParaRPr>
          </a:p>
        </p:txBody>
      </p:sp>
      <p:sp>
        <p:nvSpPr>
          <p:cNvPr id="144" name="Google Shape;144;p13">
            <a:extLst>
              <a:ext uri="{FF2B5EF4-FFF2-40B4-BE49-F238E27FC236}">
                <a16:creationId xmlns:a16="http://schemas.microsoft.com/office/drawing/2014/main" id="{2524EC6F-094E-9189-23CB-4790C32DDCF9}"/>
              </a:ext>
            </a:extLst>
          </p:cNvPr>
          <p:cNvSpPr txBox="1"/>
          <p:nvPr/>
        </p:nvSpPr>
        <p:spPr>
          <a:xfrm>
            <a:off x="0" y="879217"/>
            <a:ext cx="10974300" cy="2431405"/>
          </a:xfrm>
          <a:prstGeom prst="rect">
            <a:avLst/>
          </a:prstGeom>
          <a:noFill/>
          <a:ln>
            <a:noFill/>
          </a:ln>
        </p:spPr>
        <p:txBody>
          <a:bodyPr spcFirstLastPara="1" wrap="square" lIns="91425" tIns="91425" rIns="91425" bIns="91425" anchor="t" anchorCtr="0">
            <a:spAutoFit/>
          </a:bodyPr>
          <a:lstStyle/>
          <a:p>
            <a:pPr marL="457200">
              <a:lnSpc>
                <a:spcPct val="150000"/>
              </a:lnSpc>
              <a:buSzPts val="2000"/>
            </a:pPr>
            <a:r>
              <a:rPr lang="en-US" sz="2400" i="0" u="none" strike="noStrike" cap="none">
                <a:solidFill>
                  <a:schemeClr val="dk1"/>
                </a:solidFill>
                <a:highlight>
                  <a:srgbClr val="FFFFFF"/>
                </a:highlight>
                <a:latin typeface="Times New Roman" panose="02020603050405020304" pitchFamily="18" charset="0"/>
                <a:ea typeface="Times New Roman"/>
                <a:cs typeface="Times New Roman" panose="02020603050405020304" pitchFamily="18" charset="0"/>
                <a:sym typeface="Times New Roman"/>
              </a:rPr>
              <a:t>Textual data :   </a:t>
            </a:r>
          </a:p>
          <a:p>
            <a:pPr marL="457200">
              <a:lnSpc>
                <a:spcPct val="150000"/>
              </a:lnSpc>
              <a:buSzPts val="2000"/>
            </a:pPr>
            <a:r>
              <a:rPr lang="en-US" sz="2000" b="1" i="0" u="none" strike="noStrike" cap="none">
                <a:solidFill>
                  <a:schemeClr val="dk1"/>
                </a:solidFill>
                <a:highlight>
                  <a:srgbClr val="FFFFFF"/>
                </a:highlight>
                <a:latin typeface="Times New Roman" panose="02020603050405020304" pitchFamily="18" charset="0"/>
                <a:ea typeface="Times New Roman"/>
                <a:cs typeface="Times New Roman" panose="02020603050405020304" pitchFamily="18" charset="0"/>
                <a:sym typeface="Times New Roman"/>
              </a:rPr>
              <a:t>Mental Disorder Dataset</a:t>
            </a:r>
          </a:p>
          <a:p>
            <a:pPr marL="457200">
              <a:lnSpc>
                <a:spcPct val="150000"/>
              </a:lnSpc>
              <a:buSzPts val="2000"/>
            </a:pPr>
            <a:endParaRPr lang="en-US" sz="2000">
              <a:solidFill>
                <a:schemeClr val="dk1"/>
              </a:solidFill>
              <a:highlight>
                <a:srgbClr val="FFFFFF"/>
              </a:highlight>
              <a:latin typeface="Times New Roman" panose="02020603050405020304" pitchFamily="18" charset="0"/>
              <a:ea typeface="Times New Roman"/>
              <a:cs typeface="Times New Roman" panose="02020603050405020304" pitchFamily="18" charset="0"/>
              <a:sym typeface="Times New Roman"/>
            </a:endParaRPr>
          </a:p>
          <a:p>
            <a:pPr marL="457200">
              <a:lnSpc>
                <a:spcPct val="150000"/>
              </a:lnSpc>
              <a:buSzPts val="2000"/>
            </a:pPr>
            <a:endParaRPr lang="en-US" sz="2000" i="0" u="none" strike="noStrike" cap="none">
              <a:solidFill>
                <a:schemeClr val="dk1"/>
              </a:solidFill>
              <a:highlight>
                <a:srgbClr val="FFFFFF"/>
              </a:highlight>
              <a:latin typeface="Times New Roman" panose="02020603050405020304" pitchFamily="18" charset="0"/>
              <a:ea typeface="Times New Roman"/>
              <a:cs typeface="Times New Roman" panose="02020603050405020304" pitchFamily="18" charset="0"/>
              <a:sym typeface="Times New Roman"/>
            </a:endParaRPr>
          </a:p>
          <a:p>
            <a:pPr marL="457200" marR="0" lvl="0" indent="0" algn="l" rtl="0">
              <a:lnSpc>
                <a:spcPct val="100000"/>
              </a:lnSpc>
              <a:spcBef>
                <a:spcPts val="0"/>
              </a:spcBef>
              <a:spcAft>
                <a:spcPts val="0"/>
              </a:spcAft>
              <a:buClr>
                <a:srgbClr val="000000"/>
              </a:buClr>
              <a:buSzPts val="2000"/>
              <a:buFont typeface="Arial"/>
              <a:buNone/>
            </a:pPr>
            <a:r>
              <a:rPr lang="en-US" sz="2000" b="1">
                <a:solidFill>
                  <a:schemeClr val="dk1"/>
                </a:solidFill>
                <a:highlight>
                  <a:srgbClr val="FFFFFF"/>
                </a:highlight>
                <a:latin typeface="Times New Roman" panose="02020603050405020304" pitchFamily="18" charset="0"/>
                <a:ea typeface="Times New Roman"/>
                <a:cs typeface="Times New Roman" panose="02020603050405020304" pitchFamily="18" charset="0"/>
                <a:sym typeface="Times New Roman"/>
              </a:rPr>
              <a:t> </a:t>
            </a:r>
          </a:p>
        </p:txBody>
      </p:sp>
      <p:pic>
        <p:nvPicPr>
          <p:cNvPr id="3" name="Picture 2">
            <a:extLst>
              <a:ext uri="{FF2B5EF4-FFF2-40B4-BE49-F238E27FC236}">
                <a16:creationId xmlns:a16="http://schemas.microsoft.com/office/drawing/2014/main" id="{9DC66D79-40C0-A920-2CA1-D8EF2F2493D2}"/>
              </a:ext>
            </a:extLst>
          </p:cNvPr>
          <p:cNvPicPr>
            <a:picLocks noChangeAspect="1"/>
          </p:cNvPicPr>
          <p:nvPr/>
        </p:nvPicPr>
        <p:blipFill>
          <a:blip r:embed="rId4"/>
          <a:stretch>
            <a:fillRect/>
          </a:stretch>
        </p:blipFill>
        <p:spPr>
          <a:xfrm>
            <a:off x="6739006" y="2171379"/>
            <a:ext cx="4690949" cy="4245728"/>
          </a:xfrm>
          <a:prstGeom prst="rect">
            <a:avLst/>
          </a:prstGeom>
          <a:ln>
            <a:noFill/>
          </a:ln>
          <a:effectLst>
            <a:outerShdw blurRad="292100" dist="139700" dir="2700000" algn="tl" rotWithShape="0">
              <a:srgbClr val="333333">
                <a:alpha val="65000"/>
              </a:srgbClr>
            </a:outerShdw>
          </a:effectLst>
        </p:spPr>
      </p:pic>
      <p:pic>
        <p:nvPicPr>
          <p:cNvPr id="5" name="Picture 4">
            <a:extLst>
              <a:ext uri="{FF2B5EF4-FFF2-40B4-BE49-F238E27FC236}">
                <a16:creationId xmlns:a16="http://schemas.microsoft.com/office/drawing/2014/main" id="{0359B3C5-DFBC-6631-A29E-80A138DE66AD}"/>
              </a:ext>
            </a:extLst>
          </p:cNvPr>
          <p:cNvPicPr>
            <a:picLocks noChangeAspect="1"/>
          </p:cNvPicPr>
          <p:nvPr/>
        </p:nvPicPr>
        <p:blipFill>
          <a:blip r:embed="rId5"/>
          <a:stretch>
            <a:fillRect/>
          </a:stretch>
        </p:blipFill>
        <p:spPr>
          <a:xfrm>
            <a:off x="606256" y="2171379"/>
            <a:ext cx="5435134" cy="424572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3956547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42">
          <a:extLst>
            <a:ext uri="{FF2B5EF4-FFF2-40B4-BE49-F238E27FC236}">
              <a16:creationId xmlns:a16="http://schemas.microsoft.com/office/drawing/2014/main" id="{7B74F4A0-225F-F64A-1AE9-E470951223A4}"/>
            </a:ext>
          </a:extLst>
        </p:cNvPr>
        <p:cNvGrpSpPr/>
        <p:nvPr/>
      </p:nvGrpSpPr>
      <p:grpSpPr>
        <a:xfrm>
          <a:off x="0" y="0"/>
          <a:ext cx="0" cy="0"/>
          <a:chOff x="0" y="0"/>
          <a:chExt cx="0" cy="0"/>
        </a:xfrm>
      </p:grpSpPr>
      <p:sp>
        <p:nvSpPr>
          <p:cNvPr id="143" name="Google Shape;143;p13">
            <a:extLst>
              <a:ext uri="{FF2B5EF4-FFF2-40B4-BE49-F238E27FC236}">
                <a16:creationId xmlns:a16="http://schemas.microsoft.com/office/drawing/2014/main" id="{AF60AF42-1FAA-649A-95D0-6EB4669D4E31}"/>
              </a:ext>
            </a:extLst>
          </p:cNvPr>
          <p:cNvSpPr txBox="1">
            <a:spLocks noGrp="1"/>
          </p:cNvSpPr>
          <p:nvPr>
            <p:ph type="title"/>
          </p:nvPr>
        </p:nvSpPr>
        <p:spPr>
          <a:xfrm>
            <a:off x="534249" y="245854"/>
            <a:ext cx="6696283" cy="443711"/>
          </a:xfrm>
          <a:prstGeom prst="rect">
            <a:avLst/>
          </a:prstGeom>
          <a:noFill/>
          <a:ln>
            <a:noFill/>
          </a:ln>
        </p:spPr>
        <p:txBody>
          <a:bodyPr spcFirstLastPara="1" wrap="square" lIns="0" tIns="12700" rIns="0" bIns="0" anchor="ctr" anchorCtr="0">
            <a:spAutoFit/>
          </a:bodyPr>
          <a:lstStyle/>
          <a:p>
            <a:pPr marL="12700" lvl="0" indent="0" algn="l" rtl="0">
              <a:lnSpc>
                <a:spcPct val="100000"/>
              </a:lnSpc>
              <a:spcBef>
                <a:spcPts val="0"/>
              </a:spcBef>
              <a:spcAft>
                <a:spcPts val="0"/>
              </a:spcAft>
              <a:buClr>
                <a:srgbClr val="04A2B9"/>
              </a:buClr>
              <a:buSzPts val="2400"/>
              <a:buFont typeface="Proxima Nova"/>
              <a:buNone/>
            </a:pPr>
            <a:r>
              <a:rPr lang="en-US" sz="2800">
                <a:solidFill>
                  <a:srgbClr val="0070C0"/>
                </a:solidFill>
                <a:latin typeface="Times New Roman" panose="02020603050405020304" pitchFamily="18" charset="0"/>
                <a:ea typeface="Proxima Nova"/>
                <a:cs typeface="Times New Roman" panose="02020603050405020304" pitchFamily="18" charset="0"/>
                <a:sym typeface="Proxima Nova"/>
              </a:rPr>
              <a:t>2.Data Visualization </a:t>
            </a:r>
            <a:endParaRPr lang="en-US" sz="2800">
              <a:latin typeface="Times New Roman" panose="02020603050405020304" pitchFamily="18" charset="0"/>
              <a:ea typeface="Proxima Nova"/>
              <a:cs typeface="Times New Roman" panose="02020603050405020304" pitchFamily="18" charset="0"/>
              <a:sym typeface="Proxima Nova"/>
            </a:endParaRPr>
          </a:p>
        </p:txBody>
      </p:sp>
      <p:sp>
        <p:nvSpPr>
          <p:cNvPr id="144" name="Google Shape;144;p13">
            <a:extLst>
              <a:ext uri="{FF2B5EF4-FFF2-40B4-BE49-F238E27FC236}">
                <a16:creationId xmlns:a16="http://schemas.microsoft.com/office/drawing/2014/main" id="{0C97F420-6FFF-4779-C48F-00CF19F87094}"/>
              </a:ext>
            </a:extLst>
          </p:cNvPr>
          <p:cNvSpPr txBox="1"/>
          <p:nvPr/>
        </p:nvSpPr>
        <p:spPr>
          <a:xfrm>
            <a:off x="124175" y="870750"/>
            <a:ext cx="10974300" cy="2523738"/>
          </a:xfrm>
          <a:prstGeom prst="rect">
            <a:avLst/>
          </a:prstGeom>
          <a:noFill/>
          <a:ln>
            <a:noFill/>
          </a:ln>
        </p:spPr>
        <p:txBody>
          <a:bodyPr spcFirstLastPara="1" wrap="square" lIns="91425" tIns="91425" rIns="91425" bIns="91425" anchor="t" anchorCtr="0">
            <a:spAutoFit/>
          </a:bodyPr>
          <a:lstStyle/>
          <a:p>
            <a:pPr marL="457200">
              <a:buSzPts val="2000"/>
            </a:pPr>
            <a:r>
              <a:rPr lang="en-US" sz="2400" i="0" u="none" strike="noStrike" cap="none">
                <a:solidFill>
                  <a:schemeClr val="dk1"/>
                </a:solidFill>
                <a:highlight>
                  <a:srgbClr val="FFFFFF"/>
                </a:highlight>
                <a:latin typeface="Times New Roman" panose="02020603050405020304" pitchFamily="18" charset="0"/>
                <a:ea typeface="Times New Roman"/>
                <a:cs typeface="Times New Roman" panose="02020603050405020304" pitchFamily="18" charset="0"/>
                <a:sym typeface="Times New Roman"/>
              </a:rPr>
              <a:t>Textual data :  </a:t>
            </a:r>
            <a:r>
              <a:rPr lang="en-US" sz="1800" i="0" u="none" strike="noStrike" cap="none">
                <a:solidFill>
                  <a:schemeClr val="tx2">
                    <a:lumMod val="25000"/>
                  </a:schemeClr>
                </a:solidFill>
                <a:highlight>
                  <a:srgbClr val="FFFFFF"/>
                </a:highlight>
                <a:latin typeface="Times New Roman" panose="02020603050405020304" pitchFamily="18" charset="0"/>
                <a:ea typeface="Times New Roman"/>
                <a:cs typeface="Times New Roman" panose="02020603050405020304" pitchFamily="18" charset="0"/>
                <a:sym typeface="Times New Roman"/>
              </a:rPr>
              <a:t>(for emotion-based textual data , data is cleaned  and giving good accuracy for test and train 		           both so there is not need for preprocessing)  </a:t>
            </a:r>
            <a:endParaRPr lang="en-US" sz="2400" i="0" u="none" strike="noStrike" cap="none">
              <a:solidFill>
                <a:schemeClr val="tx2">
                  <a:lumMod val="25000"/>
                </a:schemeClr>
              </a:solidFill>
              <a:highlight>
                <a:srgbClr val="FFFFFF"/>
              </a:highlight>
              <a:latin typeface="Times New Roman" panose="02020603050405020304" pitchFamily="18" charset="0"/>
              <a:ea typeface="Times New Roman"/>
              <a:cs typeface="Times New Roman" panose="02020603050405020304" pitchFamily="18" charset="0"/>
              <a:sym typeface="Times New Roman"/>
            </a:endParaRPr>
          </a:p>
          <a:p>
            <a:pPr marL="457200">
              <a:lnSpc>
                <a:spcPct val="150000"/>
              </a:lnSpc>
              <a:buSzPts val="2000"/>
            </a:pPr>
            <a:r>
              <a:rPr lang="en-US" sz="2000" b="1">
                <a:solidFill>
                  <a:schemeClr val="dk1"/>
                </a:solidFill>
                <a:highlight>
                  <a:srgbClr val="FFFFFF"/>
                </a:highlight>
                <a:latin typeface="Times New Roman" panose="02020603050405020304" pitchFamily="18" charset="0"/>
                <a:ea typeface="Times New Roman"/>
                <a:cs typeface="Times New Roman" panose="02020603050405020304" pitchFamily="18" charset="0"/>
                <a:sym typeface="Times New Roman"/>
              </a:rPr>
              <a:t>Emotion Detection</a:t>
            </a:r>
            <a:r>
              <a:rPr lang="en-US" sz="2000" b="1" i="0" u="none" strike="noStrike" cap="none">
                <a:solidFill>
                  <a:schemeClr val="dk1"/>
                </a:solidFill>
                <a:highlight>
                  <a:srgbClr val="FFFFFF"/>
                </a:highlight>
                <a:latin typeface="Times New Roman" panose="02020603050405020304" pitchFamily="18" charset="0"/>
                <a:ea typeface="Times New Roman"/>
                <a:cs typeface="Times New Roman" panose="02020603050405020304" pitchFamily="18" charset="0"/>
                <a:sym typeface="Times New Roman"/>
              </a:rPr>
              <a:t> Dataset</a:t>
            </a:r>
          </a:p>
          <a:p>
            <a:pPr marL="457200">
              <a:lnSpc>
                <a:spcPct val="150000"/>
              </a:lnSpc>
              <a:buSzPts val="2000"/>
            </a:pPr>
            <a:endParaRPr lang="en-US" sz="2000">
              <a:solidFill>
                <a:schemeClr val="dk1"/>
              </a:solidFill>
              <a:highlight>
                <a:srgbClr val="FFFFFF"/>
              </a:highlight>
              <a:latin typeface="Times New Roman" panose="02020603050405020304" pitchFamily="18" charset="0"/>
              <a:ea typeface="Times New Roman"/>
              <a:cs typeface="Times New Roman" panose="02020603050405020304" pitchFamily="18" charset="0"/>
              <a:sym typeface="Times New Roman"/>
            </a:endParaRPr>
          </a:p>
          <a:p>
            <a:pPr marL="457200">
              <a:lnSpc>
                <a:spcPct val="150000"/>
              </a:lnSpc>
              <a:buSzPts val="2000"/>
            </a:pPr>
            <a:endParaRPr lang="en-US" sz="2000" i="0" u="none" strike="noStrike" cap="none">
              <a:solidFill>
                <a:schemeClr val="dk1"/>
              </a:solidFill>
              <a:highlight>
                <a:srgbClr val="FFFFFF"/>
              </a:highlight>
              <a:latin typeface="Times New Roman" panose="02020603050405020304" pitchFamily="18" charset="0"/>
              <a:ea typeface="Times New Roman"/>
              <a:cs typeface="Times New Roman" panose="02020603050405020304" pitchFamily="18" charset="0"/>
              <a:sym typeface="Times New Roman"/>
            </a:endParaRPr>
          </a:p>
          <a:p>
            <a:pPr marL="457200" marR="0" lvl="0" indent="0" algn="l" rtl="0">
              <a:lnSpc>
                <a:spcPct val="100000"/>
              </a:lnSpc>
              <a:spcBef>
                <a:spcPts val="0"/>
              </a:spcBef>
              <a:spcAft>
                <a:spcPts val="0"/>
              </a:spcAft>
              <a:buClr>
                <a:srgbClr val="000000"/>
              </a:buClr>
              <a:buSzPts val="2000"/>
              <a:buFont typeface="Arial"/>
              <a:buNone/>
            </a:pPr>
            <a:r>
              <a:rPr lang="en-US" sz="2000" b="1">
                <a:solidFill>
                  <a:schemeClr val="dk1"/>
                </a:solidFill>
                <a:highlight>
                  <a:srgbClr val="FFFFFF"/>
                </a:highlight>
                <a:latin typeface="Times New Roman" panose="02020603050405020304" pitchFamily="18" charset="0"/>
                <a:ea typeface="Times New Roman"/>
                <a:cs typeface="Times New Roman" panose="02020603050405020304" pitchFamily="18" charset="0"/>
                <a:sym typeface="Times New Roman"/>
              </a:rPr>
              <a:t> </a:t>
            </a:r>
          </a:p>
        </p:txBody>
      </p:sp>
      <p:pic>
        <p:nvPicPr>
          <p:cNvPr id="3" name="Picture 2">
            <a:extLst>
              <a:ext uri="{FF2B5EF4-FFF2-40B4-BE49-F238E27FC236}">
                <a16:creationId xmlns:a16="http://schemas.microsoft.com/office/drawing/2014/main" id="{6A21272E-F438-D233-2A33-8DE18AA12516}"/>
              </a:ext>
            </a:extLst>
          </p:cNvPr>
          <p:cNvPicPr>
            <a:picLocks noChangeAspect="1"/>
          </p:cNvPicPr>
          <p:nvPr/>
        </p:nvPicPr>
        <p:blipFill>
          <a:blip r:embed="rId4"/>
          <a:stretch>
            <a:fillRect/>
          </a:stretch>
        </p:blipFill>
        <p:spPr>
          <a:xfrm>
            <a:off x="419537" y="2340451"/>
            <a:ext cx="5857669" cy="4001081"/>
          </a:xfrm>
          <a:prstGeom prst="rect">
            <a:avLst/>
          </a:prstGeom>
          <a:ln>
            <a:noFill/>
          </a:ln>
          <a:effectLst>
            <a:outerShdw blurRad="292100" dist="139700" dir="2700000" algn="tl" rotWithShape="0">
              <a:srgbClr val="333333">
                <a:alpha val="65000"/>
              </a:srgbClr>
            </a:outerShdw>
          </a:effectLst>
        </p:spPr>
      </p:pic>
      <p:pic>
        <p:nvPicPr>
          <p:cNvPr id="5" name="Picture 4">
            <a:extLst>
              <a:ext uri="{FF2B5EF4-FFF2-40B4-BE49-F238E27FC236}">
                <a16:creationId xmlns:a16="http://schemas.microsoft.com/office/drawing/2014/main" id="{75628A48-D667-0557-A269-89B97A54D671}"/>
              </a:ext>
            </a:extLst>
          </p:cNvPr>
          <p:cNvPicPr>
            <a:picLocks noChangeAspect="1"/>
          </p:cNvPicPr>
          <p:nvPr/>
        </p:nvPicPr>
        <p:blipFill>
          <a:blip r:embed="rId5"/>
          <a:stretch>
            <a:fillRect/>
          </a:stretch>
        </p:blipFill>
        <p:spPr>
          <a:xfrm>
            <a:off x="6646232" y="1883940"/>
            <a:ext cx="4680843" cy="462692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8346025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42">
          <a:extLst>
            <a:ext uri="{FF2B5EF4-FFF2-40B4-BE49-F238E27FC236}">
              <a16:creationId xmlns:a16="http://schemas.microsoft.com/office/drawing/2014/main" id="{F54CE14E-F490-3B07-1B6D-1C1952607E46}"/>
            </a:ext>
          </a:extLst>
        </p:cNvPr>
        <p:cNvGrpSpPr/>
        <p:nvPr/>
      </p:nvGrpSpPr>
      <p:grpSpPr>
        <a:xfrm>
          <a:off x="0" y="0"/>
          <a:ext cx="0" cy="0"/>
          <a:chOff x="0" y="0"/>
          <a:chExt cx="0" cy="0"/>
        </a:xfrm>
      </p:grpSpPr>
      <p:sp>
        <p:nvSpPr>
          <p:cNvPr id="143" name="Google Shape;143;p13">
            <a:extLst>
              <a:ext uri="{FF2B5EF4-FFF2-40B4-BE49-F238E27FC236}">
                <a16:creationId xmlns:a16="http://schemas.microsoft.com/office/drawing/2014/main" id="{CD8D0582-D1AB-177A-4AC3-0F559A899F2A}"/>
              </a:ext>
            </a:extLst>
          </p:cNvPr>
          <p:cNvSpPr txBox="1">
            <a:spLocks noGrp="1"/>
          </p:cNvSpPr>
          <p:nvPr>
            <p:ph type="title"/>
          </p:nvPr>
        </p:nvSpPr>
        <p:spPr>
          <a:xfrm>
            <a:off x="534249" y="245854"/>
            <a:ext cx="6696283" cy="443711"/>
          </a:xfrm>
          <a:prstGeom prst="rect">
            <a:avLst/>
          </a:prstGeom>
          <a:noFill/>
          <a:ln>
            <a:noFill/>
          </a:ln>
        </p:spPr>
        <p:txBody>
          <a:bodyPr spcFirstLastPara="1" wrap="square" lIns="0" tIns="12700" rIns="0" bIns="0" anchor="ctr" anchorCtr="0">
            <a:spAutoFit/>
          </a:bodyPr>
          <a:lstStyle/>
          <a:p>
            <a:pPr marL="12700" lvl="0" indent="0" algn="l" rtl="0">
              <a:lnSpc>
                <a:spcPct val="100000"/>
              </a:lnSpc>
              <a:spcBef>
                <a:spcPts val="0"/>
              </a:spcBef>
              <a:spcAft>
                <a:spcPts val="0"/>
              </a:spcAft>
              <a:buClr>
                <a:srgbClr val="04A2B9"/>
              </a:buClr>
              <a:buSzPts val="2400"/>
              <a:buFont typeface="Proxima Nova"/>
              <a:buNone/>
            </a:pPr>
            <a:r>
              <a:rPr lang="en-US" sz="2800">
                <a:solidFill>
                  <a:srgbClr val="0070C0"/>
                </a:solidFill>
                <a:latin typeface="Times New Roman" panose="02020603050405020304" pitchFamily="18" charset="0"/>
                <a:ea typeface="Proxima Nova"/>
                <a:cs typeface="Times New Roman" panose="02020603050405020304" pitchFamily="18" charset="0"/>
                <a:sym typeface="Proxima Nova"/>
              </a:rPr>
              <a:t>3.Data Visualization</a:t>
            </a:r>
            <a:endParaRPr lang="en-US" sz="2800">
              <a:latin typeface="Times New Roman" panose="02020603050405020304" pitchFamily="18" charset="0"/>
              <a:ea typeface="Proxima Nova"/>
              <a:cs typeface="Times New Roman" panose="02020603050405020304" pitchFamily="18" charset="0"/>
              <a:sym typeface="Proxima Nova"/>
            </a:endParaRPr>
          </a:p>
        </p:txBody>
      </p:sp>
      <p:sp>
        <p:nvSpPr>
          <p:cNvPr id="144" name="Google Shape;144;p13">
            <a:extLst>
              <a:ext uri="{FF2B5EF4-FFF2-40B4-BE49-F238E27FC236}">
                <a16:creationId xmlns:a16="http://schemas.microsoft.com/office/drawing/2014/main" id="{AB842140-C5CB-0538-43E7-10602165FC45}"/>
              </a:ext>
            </a:extLst>
          </p:cNvPr>
          <p:cNvSpPr txBox="1"/>
          <p:nvPr/>
        </p:nvSpPr>
        <p:spPr>
          <a:xfrm>
            <a:off x="83916" y="930017"/>
            <a:ext cx="11245314" cy="1661963"/>
          </a:xfrm>
          <a:prstGeom prst="rect">
            <a:avLst/>
          </a:prstGeom>
          <a:noFill/>
          <a:ln>
            <a:noFill/>
          </a:ln>
        </p:spPr>
        <p:txBody>
          <a:bodyPr spcFirstLastPara="1" wrap="square" lIns="91425" tIns="91425" rIns="91425" bIns="91425" anchor="t" anchorCtr="0">
            <a:spAutoFit/>
          </a:bodyPr>
          <a:lstStyle/>
          <a:p>
            <a:pPr marL="457200">
              <a:buSzPts val="2000"/>
            </a:pPr>
            <a:r>
              <a:rPr lang="en-US" sz="2400" b="1">
                <a:solidFill>
                  <a:schemeClr val="dk1"/>
                </a:solidFill>
                <a:highlight>
                  <a:srgbClr val="FFFFFF"/>
                </a:highlight>
                <a:latin typeface="Times New Roman" panose="02020603050405020304" pitchFamily="18" charset="0"/>
                <a:ea typeface="Times New Roman"/>
                <a:cs typeface="Times New Roman" panose="02020603050405020304" pitchFamily="18" charset="0"/>
                <a:sym typeface="Times New Roman"/>
              </a:rPr>
              <a:t>Acoustic</a:t>
            </a:r>
            <a:r>
              <a:rPr lang="en-US" sz="2400" b="1" i="0" u="none" strike="noStrike" cap="none">
                <a:solidFill>
                  <a:schemeClr val="dk1"/>
                </a:solidFill>
                <a:highlight>
                  <a:srgbClr val="FFFFFF"/>
                </a:highlight>
                <a:latin typeface="Times New Roman" panose="02020603050405020304" pitchFamily="18" charset="0"/>
                <a:ea typeface="Times New Roman"/>
                <a:cs typeface="Times New Roman" panose="02020603050405020304" pitchFamily="18" charset="0"/>
                <a:sym typeface="Times New Roman"/>
              </a:rPr>
              <a:t> data : </a:t>
            </a:r>
            <a:r>
              <a:rPr kumimoji="0" lang="en-US" sz="1800" b="0" i="0" u="none" strike="noStrike" kern="0" cap="none" spc="0" normalizeH="0" baseline="0" noProof="0">
                <a:ln>
                  <a:noFill/>
                </a:ln>
                <a:solidFill>
                  <a:srgbClr val="E7E6E6">
                    <a:lumMod val="25000"/>
                  </a:srgbClr>
                </a:solidFill>
                <a:effectLst/>
                <a:highlight>
                  <a:srgbClr val="FFFFFF"/>
                </a:highlight>
                <a:uLnTx/>
                <a:uFillTx/>
                <a:latin typeface="Times New Roman" panose="02020603050405020304" pitchFamily="18" charset="0"/>
                <a:ea typeface="Times New Roman"/>
                <a:cs typeface="Times New Roman" panose="02020603050405020304" pitchFamily="18" charset="0"/>
                <a:sym typeface="Times New Roman"/>
              </a:rPr>
              <a:t>(for emotion-based Audio data , data is cleaned so there is not need for preprocessing) </a:t>
            </a:r>
          </a:p>
          <a:p>
            <a:pPr marL="457200">
              <a:buSzPts val="2000"/>
            </a:pPr>
            <a:endParaRPr lang="en-US" sz="800" b="1" i="0" u="none" strike="noStrike" cap="none">
              <a:solidFill>
                <a:schemeClr val="dk1"/>
              </a:solidFill>
              <a:highlight>
                <a:srgbClr val="FFFFFF"/>
              </a:highlight>
              <a:latin typeface="Times New Roman" panose="02020603050405020304" pitchFamily="18" charset="0"/>
              <a:ea typeface="Times New Roman"/>
              <a:cs typeface="Times New Roman" panose="02020603050405020304" pitchFamily="18" charset="0"/>
              <a:sym typeface="Times New Roman"/>
            </a:endParaRPr>
          </a:p>
          <a:p>
            <a:pPr marL="457200">
              <a:buSzPts val="2000"/>
            </a:pPr>
            <a:r>
              <a:rPr lang="en-US" sz="2000">
                <a:solidFill>
                  <a:schemeClr val="dk1"/>
                </a:solidFill>
                <a:highlight>
                  <a:srgbClr val="FFFFFF"/>
                </a:highlight>
                <a:latin typeface="Times New Roman" panose="02020603050405020304" pitchFamily="18" charset="0"/>
                <a:ea typeface="Times New Roman"/>
                <a:cs typeface="Times New Roman" panose="02020603050405020304" pitchFamily="18" charset="0"/>
                <a:sym typeface="Times New Roman"/>
              </a:rPr>
              <a:t>Emotion Based</a:t>
            </a:r>
            <a:r>
              <a:rPr lang="en-US" sz="2000" i="0" u="none" strike="noStrike" cap="none">
                <a:solidFill>
                  <a:schemeClr val="dk1"/>
                </a:solidFill>
                <a:highlight>
                  <a:srgbClr val="FFFFFF"/>
                </a:highlight>
                <a:latin typeface="Times New Roman" panose="02020603050405020304" pitchFamily="18" charset="0"/>
                <a:ea typeface="Times New Roman"/>
                <a:cs typeface="Times New Roman" panose="02020603050405020304" pitchFamily="18" charset="0"/>
                <a:sym typeface="Times New Roman"/>
              </a:rPr>
              <a:t> Dataset                                                                              </a:t>
            </a:r>
            <a:r>
              <a:rPr lang="en-US" sz="2000">
                <a:solidFill>
                  <a:schemeClr val="dk1"/>
                </a:solidFill>
                <a:highlight>
                  <a:srgbClr val="FFFFFF"/>
                </a:highlight>
                <a:latin typeface="Times New Roman" panose="02020603050405020304" pitchFamily="18" charset="0"/>
                <a:ea typeface="Times New Roman"/>
                <a:cs typeface="Times New Roman" panose="02020603050405020304" pitchFamily="18" charset="0"/>
                <a:sym typeface="Times New Roman"/>
              </a:rPr>
              <a:t>						</a:t>
            </a:r>
            <a:endParaRPr lang="en-US" sz="2000" i="0" u="none" strike="noStrike" cap="none">
              <a:solidFill>
                <a:schemeClr val="dk1"/>
              </a:solidFill>
              <a:highlight>
                <a:srgbClr val="FFFFFF"/>
              </a:highlight>
              <a:latin typeface="Times New Roman" panose="02020603050405020304" pitchFamily="18" charset="0"/>
              <a:ea typeface="Times New Roman"/>
              <a:cs typeface="Times New Roman" panose="02020603050405020304" pitchFamily="18" charset="0"/>
              <a:sym typeface="Times New Roman"/>
            </a:endParaRPr>
          </a:p>
          <a:p>
            <a:pPr marL="457200" marR="0" lvl="0" indent="0" algn="l" rtl="0">
              <a:lnSpc>
                <a:spcPct val="100000"/>
              </a:lnSpc>
              <a:spcBef>
                <a:spcPts val="0"/>
              </a:spcBef>
              <a:spcAft>
                <a:spcPts val="0"/>
              </a:spcAft>
              <a:buClr>
                <a:srgbClr val="000000"/>
              </a:buClr>
              <a:buSzPts val="2000"/>
              <a:buFont typeface="Arial"/>
              <a:buNone/>
            </a:pPr>
            <a:r>
              <a:rPr lang="en-US" sz="2000" b="1">
                <a:solidFill>
                  <a:schemeClr val="dk1"/>
                </a:solidFill>
                <a:highlight>
                  <a:srgbClr val="FFFFFF"/>
                </a:highlight>
                <a:latin typeface="Times New Roman" panose="02020603050405020304" pitchFamily="18" charset="0"/>
                <a:ea typeface="Times New Roman"/>
                <a:cs typeface="Times New Roman" panose="02020603050405020304" pitchFamily="18" charset="0"/>
                <a:sym typeface="Times New Roman"/>
              </a:rPr>
              <a:t> </a:t>
            </a:r>
          </a:p>
        </p:txBody>
      </p:sp>
      <p:sp>
        <p:nvSpPr>
          <p:cNvPr id="12" name="TextBox 11">
            <a:extLst>
              <a:ext uri="{FF2B5EF4-FFF2-40B4-BE49-F238E27FC236}">
                <a16:creationId xmlns:a16="http://schemas.microsoft.com/office/drawing/2014/main" id="{05AD1D7B-8256-AC76-7692-E724597C46A9}"/>
              </a:ext>
            </a:extLst>
          </p:cNvPr>
          <p:cNvSpPr txBox="1"/>
          <p:nvPr/>
        </p:nvSpPr>
        <p:spPr>
          <a:xfrm>
            <a:off x="7081807" y="6302829"/>
            <a:ext cx="3606800" cy="307777"/>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e.g.  Visualization for Surprise emotion</a:t>
            </a:r>
            <a:endParaRPr lang="en-IN"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2D10BC20-8FB7-26C8-6829-12F77A922DDB}"/>
              </a:ext>
            </a:extLst>
          </p:cNvPr>
          <p:cNvPicPr>
            <a:picLocks noChangeAspect="1"/>
          </p:cNvPicPr>
          <p:nvPr/>
        </p:nvPicPr>
        <p:blipFill>
          <a:blip r:embed="rId4"/>
          <a:stretch>
            <a:fillRect/>
          </a:stretch>
        </p:blipFill>
        <p:spPr>
          <a:xfrm>
            <a:off x="385950" y="2039473"/>
            <a:ext cx="5042699" cy="4264896"/>
          </a:xfrm>
          <a:prstGeom prst="rect">
            <a:avLst/>
          </a:prstGeom>
        </p:spPr>
      </p:pic>
      <p:pic>
        <p:nvPicPr>
          <p:cNvPr id="10" name="Picture 9">
            <a:extLst>
              <a:ext uri="{FF2B5EF4-FFF2-40B4-BE49-F238E27FC236}">
                <a16:creationId xmlns:a16="http://schemas.microsoft.com/office/drawing/2014/main" id="{77984EF2-E984-1445-803A-2C294B9EE0A9}"/>
              </a:ext>
            </a:extLst>
          </p:cNvPr>
          <p:cNvPicPr>
            <a:picLocks noChangeAspect="1"/>
          </p:cNvPicPr>
          <p:nvPr/>
        </p:nvPicPr>
        <p:blipFill>
          <a:blip r:embed="rId5"/>
          <a:srcRect r="1270" b="2215"/>
          <a:stretch/>
        </p:blipFill>
        <p:spPr>
          <a:xfrm>
            <a:off x="5691652" y="1478910"/>
            <a:ext cx="5637578" cy="2460204"/>
          </a:xfrm>
          <a:prstGeom prst="rect">
            <a:avLst/>
          </a:prstGeom>
        </p:spPr>
      </p:pic>
      <p:pic>
        <p:nvPicPr>
          <p:cNvPr id="7" name="Picture 6">
            <a:extLst>
              <a:ext uri="{FF2B5EF4-FFF2-40B4-BE49-F238E27FC236}">
                <a16:creationId xmlns:a16="http://schemas.microsoft.com/office/drawing/2014/main" id="{CA665106-E137-A4A0-EA0C-B93AE69A5853}"/>
              </a:ext>
            </a:extLst>
          </p:cNvPr>
          <p:cNvPicPr>
            <a:picLocks noChangeAspect="1"/>
          </p:cNvPicPr>
          <p:nvPr/>
        </p:nvPicPr>
        <p:blipFill>
          <a:blip r:embed="rId6"/>
          <a:srcRect l="51512"/>
          <a:stretch/>
        </p:blipFill>
        <p:spPr>
          <a:xfrm>
            <a:off x="5730683" y="3939114"/>
            <a:ext cx="5753575" cy="2244596"/>
          </a:xfrm>
          <a:prstGeom prst="rect">
            <a:avLst/>
          </a:prstGeom>
        </p:spPr>
      </p:pic>
    </p:spTree>
    <p:extLst>
      <p:ext uri="{BB962C8B-B14F-4D97-AF65-F5344CB8AC3E}">
        <p14:creationId xmlns:p14="http://schemas.microsoft.com/office/powerpoint/2010/main" val="37471894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42">
          <a:extLst>
            <a:ext uri="{FF2B5EF4-FFF2-40B4-BE49-F238E27FC236}">
              <a16:creationId xmlns:a16="http://schemas.microsoft.com/office/drawing/2014/main" id="{1E05F4EE-EE3E-D92C-E557-DAD8308D76E5}"/>
            </a:ext>
          </a:extLst>
        </p:cNvPr>
        <p:cNvGrpSpPr/>
        <p:nvPr/>
      </p:nvGrpSpPr>
      <p:grpSpPr>
        <a:xfrm>
          <a:off x="0" y="0"/>
          <a:ext cx="0" cy="0"/>
          <a:chOff x="0" y="0"/>
          <a:chExt cx="0" cy="0"/>
        </a:xfrm>
      </p:grpSpPr>
      <p:sp>
        <p:nvSpPr>
          <p:cNvPr id="143" name="Google Shape;143;p13">
            <a:extLst>
              <a:ext uri="{FF2B5EF4-FFF2-40B4-BE49-F238E27FC236}">
                <a16:creationId xmlns:a16="http://schemas.microsoft.com/office/drawing/2014/main" id="{0E916896-C117-FE87-8CC0-E98CA7665CA3}"/>
              </a:ext>
            </a:extLst>
          </p:cNvPr>
          <p:cNvSpPr txBox="1">
            <a:spLocks noGrp="1"/>
          </p:cNvSpPr>
          <p:nvPr>
            <p:ph type="title"/>
          </p:nvPr>
        </p:nvSpPr>
        <p:spPr>
          <a:xfrm>
            <a:off x="534249" y="245854"/>
            <a:ext cx="6696283" cy="443711"/>
          </a:xfrm>
          <a:prstGeom prst="rect">
            <a:avLst/>
          </a:prstGeom>
          <a:noFill/>
          <a:ln>
            <a:noFill/>
          </a:ln>
        </p:spPr>
        <p:txBody>
          <a:bodyPr spcFirstLastPara="1" wrap="square" lIns="0" tIns="12700" rIns="0" bIns="0" anchor="ctr" anchorCtr="0">
            <a:spAutoFit/>
          </a:bodyPr>
          <a:lstStyle/>
          <a:p>
            <a:pPr marL="12700" lvl="0" indent="0" algn="l" rtl="0">
              <a:lnSpc>
                <a:spcPct val="100000"/>
              </a:lnSpc>
              <a:spcBef>
                <a:spcPts val="0"/>
              </a:spcBef>
              <a:spcAft>
                <a:spcPts val="0"/>
              </a:spcAft>
              <a:buClr>
                <a:srgbClr val="04A2B9"/>
              </a:buClr>
              <a:buSzPts val="2400"/>
              <a:buFont typeface="Proxima Nova"/>
              <a:buNone/>
            </a:pPr>
            <a:r>
              <a:rPr lang="en-US" sz="2800">
                <a:solidFill>
                  <a:srgbClr val="0070C0"/>
                </a:solidFill>
                <a:latin typeface="Times New Roman" panose="02020603050405020304" pitchFamily="18" charset="0"/>
                <a:ea typeface="Proxima Nova"/>
                <a:cs typeface="Times New Roman" panose="02020603050405020304" pitchFamily="18" charset="0"/>
                <a:sym typeface="Proxima Nova"/>
              </a:rPr>
              <a:t>2.Data Visualization</a:t>
            </a:r>
            <a:endParaRPr lang="en-US" sz="2800">
              <a:latin typeface="Times New Roman" panose="02020603050405020304" pitchFamily="18" charset="0"/>
              <a:ea typeface="Proxima Nova"/>
              <a:cs typeface="Times New Roman" panose="02020603050405020304" pitchFamily="18" charset="0"/>
              <a:sym typeface="Proxima Nova"/>
            </a:endParaRPr>
          </a:p>
        </p:txBody>
      </p:sp>
      <p:sp>
        <p:nvSpPr>
          <p:cNvPr id="144" name="Google Shape;144;p13">
            <a:extLst>
              <a:ext uri="{FF2B5EF4-FFF2-40B4-BE49-F238E27FC236}">
                <a16:creationId xmlns:a16="http://schemas.microsoft.com/office/drawing/2014/main" id="{36A5A684-2D79-D727-9C08-DB9D9BA8C3DA}"/>
              </a:ext>
            </a:extLst>
          </p:cNvPr>
          <p:cNvSpPr txBox="1"/>
          <p:nvPr/>
        </p:nvSpPr>
        <p:spPr>
          <a:xfrm>
            <a:off x="83916" y="913086"/>
            <a:ext cx="12108084" cy="2246739"/>
          </a:xfrm>
          <a:prstGeom prst="rect">
            <a:avLst/>
          </a:prstGeom>
          <a:noFill/>
          <a:ln>
            <a:noFill/>
          </a:ln>
        </p:spPr>
        <p:txBody>
          <a:bodyPr spcFirstLastPara="1" wrap="square" lIns="91425" tIns="91425" rIns="91425" bIns="91425" anchor="t" anchorCtr="0">
            <a:spAutoFit/>
          </a:bodyPr>
          <a:lstStyle/>
          <a:p>
            <a:pPr marL="457200" marR="0" lvl="0" indent="0" algn="l" defTabSz="914400" rtl="0" eaLnBrk="1" fontAlgn="auto" latinLnBrk="0" hangingPunct="1">
              <a:lnSpc>
                <a:spcPct val="100000"/>
              </a:lnSpc>
              <a:spcBef>
                <a:spcPts val="0"/>
              </a:spcBef>
              <a:spcAft>
                <a:spcPts val="0"/>
              </a:spcAft>
              <a:buClr>
                <a:srgbClr val="000000"/>
              </a:buClr>
              <a:buSzPts val="2000"/>
              <a:buFont typeface="Arial"/>
              <a:buNone/>
              <a:tabLst/>
              <a:defRPr/>
            </a:pPr>
            <a:r>
              <a:rPr lang="en-US" sz="2400" b="1" i="0" u="none" strike="noStrike" cap="none">
                <a:solidFill>
                  <a:schemeClr val="dk1"/>
                </a:solidFill>
                <a:highlight>
                  <a:srgbClr val="FFFFFF"/>
                </a:highlight>
                <a:latin typeface="Times New Roman" panose="02020603050405020304" pitchFamily="18" charset="0"/>
                <a:ea typeface="Times New Roman"/>
                <a:cs typeface="Times New Roman" panose="02020603050405020304" pitchFamily="18" charset="0"/>
                <a:sym typeface="Times New Roman"/>
              </a:rPr>
              <a:t>Visual data : </a:t>
            </a:r>
            <a:r>
              <a:rPr kumimoji="0" lang="en-US" sz="1800" b="0" i="0" u="none" strike="noStrike" kern="0" cap="none" spc="0" normalizeH="0" baseline="0" noProof="0">
                <a:ln>
                  <a:noFill/>
                </a:ln>
                <a:solidFill>
                  <a:srgbClr val="E7E6E6">
                    <a:lumMod val="25000"/>
                  </a:srgbClr>
                </a:solidFill>
                <a:effectLst/>
                <a:highlight>
                  <a:srgbClr val="FFFFFF"/>
                </a:highlight>
                <a:uLnTx/>
                <a:uFillTx/>
                <a:latin typeface="Times New Roman" panose="02020603050405020304" pitchFamily="18" charset="0"/>
                <a:ea typeface="Times New Roman"/>
                <a:cs typeface="Times New Roman" panose="02020603050405020304" pitchFamily="18" charset="0"/>
                <a:sym typeface="Times New Roman"/>
              </a:rPr>
              <a:t>(Ongoing) </a:t>
            </a:r>
            <a:endParaRPr lang="en-US" sz="2400" b="1" i="0" u="none" strike="noStrike" cap="none">
              <a:solidFill>
                <a:schemeClr val="dk1"/>
              </a:solidFill>
              <a:highlight>
                <a:srgbClr val="FFFFFF"/>
              </a:highlight>
              <a:latin typeface="Times New Roman" panose="02020603050405020304" pitchFamily="18" charset="0"/>
              <a:ea typeface="Times New Roman"/>
              <a:cs typeface="Times New Roman" panose="02020603050405020304" pitchFamily="18" charset="0"/>
              <a:sym typeface="Times New Roman"/>
            </a:endParaRPr>
          </a:p>
          <a:p>
            <a:pPr marL="457200">
              <a:lnSpc>
                <a:spcPct val="150000"/>
              </a:lnSpc>
              <a:buSzPts val="2000"/>
            </a:pPr>
            <a:r>
              <a:rPr lang="en-US" sz="2000">
                <a:solidFill>
                  <a:schemeClr val="dk1"/>
                </a:solidFill>
                <a:highlight>
                  <a:srgbClr val="FFFFFF"/>
                </a:highlight>
                <a:latin typeface="Times New Roman" panose="02020603050405020304" pitchFamily="18" charset="0"/>
                <a:ea typeface="Times New Roman"/>
                <a:cs typeface="Times New Roman" panose="02020603050405020304" pitchFamily="18" charset="0"/>
                <a:sym typeface="Times New Roman"/>
              </a:rPr>
              <a:t>Emotion Based </a:t>
            </a:r>
            <a:r>
              <a:rPr lang="en-US" sz="2000" i="0" u="none" strike="noStrike" cap="none">
                <a:solidFill>
                  <a:schemeClr val="dk1"/>
                </a:solidFill>
                <a:highlight>
                  <a:srgbClr val="FFFFFF"/>
                </a:highlight>
                <a:latin typeface="Times New Roman" panose="02020603050405020304" pitchFamily="18" charset="0"/>
                <a:ea typeface="Times New Roman"/>
                <a:cs typeface="Times New Roman" panose="02020603050405020304" pitchFamily="18" charset="0"/>
                <a:sym typeface="Times New Roman"/>
              </a:rPr>
              <a:t>Dataset</a:t>
            </a:r>
          </a:p>
          <a:p>
            <a:pPr marL="457200">
              <a:lnSpc>
                <a:spcPct val="150000"/>
              </a:lnSpc>
              <a:buSzPts val="2000"/>
            </a:pPr>
            <a:endParaRPr lang="en-US" sz="2000">
              <a:solidFill>
                <a:schemeClr val="dk1"/>
              </a:solidFill>
              <a:highlight>
                <a:srgbClr val="FFFFFF"/>
              </a:highlight>
              <a:latin typeface="Times New Roman" panose="02020603050405020304" pitchFamily="18" charset="0"/>
              <a:ea typeface="Times New Roman"/>
              <a:cs typeface="Times New Roman" panose="02020603050405020304" pitchFamily="18" charset="0"/>
              <a:sym typeface="Times New Roman"/>
            </a:endParaRPr>
          </a:p>
          <a:p>
            <a:pPr marL="457200">
              <a:lnSpc>
                <a:spcPct val="150000"/>
              </a:lnSpc>
              <a:buSzPts val="2000"/>
            </a:pPr>
            <a:endParaRPr lang="en-US" sz="2000" i="0" u="none" strike="noStrike" cap="none">
              <a:solidFill>
                <a:schemeClr val="dk1"/>
              </a:solidFill>
              <a:highlight>
                <a:srgbClr val="FFFFFF"/>
              </a:highlight>
              <a:latin typeface="Times New Roman" panose="02020603050405020304" pitchFamily="18" charset="0"/>
              <a:ea typeface="Times New Roman"/>
              <a:cs typeface="Times New Roman" panose="02020603050405020304" pitchFamily="18" charset="0"/>
              <a:sym typeface="Times New Roman"/>
            </a:endParaRPr>
          </a:p>
          <a:p>
            <a:pPr marL="457200" marR="0" lvl="0" indent="0" algn="l" rtl="0">
              <a:lnSpc>
                <a:spcPct val="100000"/>
              </a:lnSpc>
              <a:spcBef>
                <a:spcPts val="0"/>
              </a:spcBef>
              <a:spcAft>
                <a:spcPts val="0"/>
              </a:spcAft>
              <a:buClr>
                <a:srgbClr val="000000"/>
              </a:buClr>
              <a:buSzPts val="2000"/>
              <a:buFont typeface="Arial"/>
              <a:buNone/>
            </a:pPr>
            <a:r>
              <a:rPr lang="en-US" sz="2000" b="1">
                <a:solidFill>
                  <a:schemeClr val="dk1"/>
                </a:solidFill>
                <a:highlight>
                  <a:srgbClr val="FFFFFF"/>
                </a:highlight>
                <a:latin typeface="Times New Roman" panose="02020603050405020304" pitchFamily="18" charset="0"/>
                <a:ea typeface="Times New Roman"/>
                <a:cs typeface="Times New Roman" panose="02020603050405020304" pitchFamily="18" charset="0"/>
                <a:sym typeface="Times New Roman"/>
              </a:rPr>
              <a:t> </a:t>
            </a:r>
          </a:p>
        </p:txBody>
      </p:sp>
      <p:pic>
        <p:nvPicPr>
          <p:cNvPr id="4" name="Picture 3">
            <a:extLst>
              <a:ext uri="{FF2B5EF4-FFF2-40B4-BE49-F238E27FC236}">
                <a16:creationId xmlns:a16="http://schemas.microsoft.com/office/drawing/2014/main" id="{8526B572-1BBD-4F12-F881-8FC178EEB1DC}"/>
              </a:ext>
            </a:extLst>
          </p:cNvPr>
          <p:cNvPicPr>
            <a:picLocks noChangeAspect="1"/>
          </p:cNvPicPr>
          <p:nvPr/>
        </p:nvPicPr>
        <p:blipFill>
          <a:blip r:embed="rId4"/>
          <a:stretch>
            <a:fillRect/>
          </a:stretch>
        </p:blipFill>
        <p:spPr>
          <a:xfrm>
            <a:off x="284671" y="1879834"/>
            <a:ext cx="5891841" cy="4408823"/>
          </a:xfrm>
          <a:prstGeom prst="rect">
            <a:avLst/>
          </a:prstGeom>
        </p:spPr>
      </p:pic>
      <p:pic>
        <p:nvPicPr>
          <p:cNvPr id="7" name="Picture 6">
            <a:extLst>
              <a:ext uri="{FF2B5EF4-FFF2-40B4-BE49-F238E27FC236}">
                <a16:creationId xmlns:a16="http://schemas.microsoft.com/office/drawing/2014/main" id="{ABF27739-FF83-B679-494A-C9304950E883}"/>
              </a:ext>
            </a:extLst>
          </p:cNvPr>
          <p:cNvPicPr>
            <a:picLocks noChangeAspect="1"/>
          </p:cNvPicPr>
          <p:nvPr/>
        </p:nvPicPr>
        <p:blipFill>
          <a:blip r:embed="rId5"/>
          <a:stretch>
            <a:fillRect/>
          </a:stretch>
        </p:blipFill>
        <p:spPr>
          <a:xfrm>
            <a:off x="6504316" y="1751163"/>
            <a:ext cx="4818243" cy="4067400"/>
          </a:xfrm>
          <a:prstGeom prst="rect">
            <a:avLst/>
          </a:prstGeom>
        </p:spPr>
      </p:pic>
    </p:spTree>
    <p:extLst>
      <p:ext uri="{BB962C8B-B14F-4D97-AF65-F5344CB8AC3E}">
        <p14:creationId xmlns:p14="http://schemas.microsoft.com/office/powerpoint/2010/main" val="16481417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42">
          <a:extLst>
            <a:ext uri="{FF2B5EF4-FFF2-40B4-BE49-F238E27FC236}">
              <a16:creationId xmlns:a16="http://schemas.microsoft.com/office/drawing/2014/main" id="{618A2CEC-58D9-1ABB-E94F-7BC0F626EB6E}"/>
            </a:ext>
          </a:extLst>
        </p:cNvPr>
        <p:cNvGrpSpPr/>
        <p:nvPr/>
      </p:nvGrpSpPr>
      <p:grpSpPr>
        <a:xfrm>
          <a:off x="0" y="0"/>
          <a:ext cx="0" cy="0"/>
          <a:chOff x="0" y="0"/>
          <a:chExt cx="0" cy="0"/>
        </a:xfrm>
      </p:grpSpPr>
      <p:sp>
        <p:nvSpPr>
          <p:cNvPr id="143" name="Google Shape;143;p13">
            <a:extLst>
              <a:ext uri="{FF2B5EF4-FFF2-40B4-BE49-F238E27FC236}">
                <a16:creationId xmlns:a16="http://schemas.microsoft.com/office/drawing/2014/main" id="{005897C3-646C-0FAE-359B-2463084B5245}"/>
              </a:ext>
            </a:extLst>
          </p:cNvPr>
          <p:cNvSpPr txBox="1">
            <a:spLocks noGrp="1"/>
          </p:cNvSpPr>
          <p:nvPr>
            <p:ph type="title"/>
          </p:nvPr>
        </p:nvSpPr>
        <p:spPr>
          <a:xfrm>
            <a:off x="534249" y="245854"/>
            <a:ext cx="6696283" cy="443711"/>
          </a:xfrm>
          <a:prstGeom prst="rect">
            <a:avLst/>
          </a:prstGeom>
          <a:noFill/>
          <a:ln>
            <a:noFill/>
          </a:ln>
        </p:spPr>
        <p:txBody>
          <a:bodyPr spcFirstLastPara="1" wrap="square" lIns="0" tIns="12700" rIns="0" bIns="0" anchor="ctr" anchorCtr="0">
            <a:spAutoFit/>
          </a:bodyPr>
          <a:lstStyle/>
          <a:p>
            <a:pPr marL="12700" lvl="0" indent="0" algn="l" rtl="0">
              <a:lnSpc>
                <a:spcPct val="100000"/>
              </a:lnSpc>
              <a:spcBef>
                <a:spcPts val="0"/>
              </a:spcBef>
              <a:spcAft>
                <a:spcPts val="0"/>
              </a:spcAft>
              <a:buClr>
                <a:srgbClr val="04A2B9"/>
              </a:buClr>
              <a:buSzPts val="2400"/>
              <a:buFont typeface="Proxima Nova"/>
              <a:buNone/>
            </a:pPr>
            <a:r>
              <a:rPr lang="en-US" sz="2800">
                <a:solidFill>
                  <a:srgbClr val="0070C0"/>
                </a:solidFill>
                <a:latin typeface="Times New Roman" panose="02020603050405020304" pitchFamily="18" charset="0"/>
                <a:ea typeface="Proxima Nova"/>
                <a:cs typeface="Times New Roman" panose="02020603050405020304" pitchFamily="18" charset="0"/>
                <a:sym typeface="Proxima Nova"/>
              </a:rPr>
              <a:t>3.Model Selection</a:t>
            </a:r>
            <a:endParaRPr lang="en-US" sz="2800">
              <a:latin typeface="Times New Roman" panose="02020603050405020304" pitchFamily="18" charset="0"/>
              <a:ea typeface="Proxima Nova"/>
              <a:cs typeface="Times New Roman" panose="02020603050405020304" pitchFamily="18" charset="0"/>
              <a:sym typeface="Proxima Nova"/>
            </a:endParaRPr>
          </a:p>
        </p:txBody>
      </p:sp>
      <p:sp>
        <p:nvSpPr>
          <p:cNvPr id="2" name="TextBox 1">
            <a:extLst>
              <a:ext uri="{FF2B5EF4-FFF2-40B4-BE49-F238E27FC236}">
                <a16:creationId xmlns:a16="http://schemas.microsoft.com/office/drawing/2014/main" id="{D919BA8F-3CBC-640E-4E48-95E3911A56F9}"/>
              </a:ext>
            </a:extLst>
          </p:cNvPr>
          <p:cNvSpPr txBox="1"/>
          <p:nvPr/>
        </p:nvSpPr>
        <p:spPr>
          <a:xfrm>
            <a:off x="534249" y="1227667"/>
            <a:ext cx="11386818" cy="5663089"/>
          </a:xfrm>
          <a:prstGeom prst="rect">
            <a:avLst/>
          </a:prstGeom>
          <a:noFill/>
        </p:spPr>
        <p:txBody>
          <a:bodyPr wrap="square" rtlCol="0">
            <a:spAutoFit/>
          </a:bodyPr>
          <a:lstStyle/>
          <a:p>
            <a:pPr marL="285750" indent="-285750">
              <a:buFont typeface="Wingdings" panose="05000000000000000000" pitchFamily="2" charset="2"/>
              <a:buChar char="ü"/>
            </a:pPr>
            <a:r>
              <a:rPr lang="en-US" dirty="0">
                <a:latin typeface="Times New Roman" panose="02020603050405020304" pitchFamily="18" charset="0"/>
                <a:cs typeface="Times New Roman" panose="02020603050405020304" pitchFamily="18" charset="0"/>
              </a:rPr>
              <a:t> </a:t>
            </a:r>
            <a:r>
              <a:rPr lang="en-US" sz="1600" b="1" dirty="0">
                <a:latin typeface="Times New Roman" panose="02020603050405020304" pitchFamily="18" charset="0"/>
                <a:cs typeface="Times New Roman" panose="02020603050405020304" pitchFamily="18" charset="0"/>
              </a:rPr>
              <a:t>LSTM:</a:t>
            </a:r>
          </a:p>
          <a:p>
            <a:endParaRPr lang="en-US" sz="700" b="1" dirty="0">
              <a:latin typeface="Times New Roman" panose="02020603050405020304" pitchFamily="18" charset="0"/>
              <a:cs typeface="Times New Roman" panose="02020603050405020304" pitchFamily="18" charset="0"/>
            </a:endParaRPr>
          </a:p>
          <a:p>
            <a:r>
              <a:rPr lang="en-US" b="0" i="0" dirty="0">
                <a:effectLst/>
                <a:latin typeface="Times New Roman" panose="02020603050405020304" pitchFamily="18" charset="0"/>
                <a:cs typeface="Times New Roman" panose="02020603050405020304" pitchFamily="18" charset="0"/>
              </a:rPr>
              <a:t>	1. LSTM effectively remembers significant information from previous components of a sentence to facilitate understanding of the mental 	    	    illness and emotion-based text context.</a:t>
            </a:r>
            <a:r>
              <a:rPr lang="en-US" dirty="0">
                <a:latin typeface="Times New Roman" panose="02020603050405020304" pitchFamily="18" charset="0"/>
                <a:cs typeface="Times New Roman" panose="02020603050405020304" pitchFamily="18" charset="0"/>
              </a:rPr>
              <a:t> </a:t>
            </a:r>
          </a:p>
          <a:p>
            <a:endParaRPr lang="en-US" sz="1000"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	2. In contrast to standard RNNs, LSTM avoids the vanishing gradient issue with gating mechanisms to provide improved accuracy in    	    	    text classification.</a:t>
            </a:r>
          </a:p>
          <a:p>
            <a:endParaRPr lang="en-US"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ü"/>
            </a:pPr>
            <a:r>
              <a:rPr lang="en-US" sz="1600" b="1" dirty="0">
                <a:latin typeface="Times New Roman" panose="02020603050405020304" pitchFamily="18" charset="0"/>
                <a:cs typeface="Times New Roman" panose="02020603050405020304" pitchFamily="18" charset="0"/>
              </a:rPr>
              <a:t>LSTM with RNN:</a:t>
            </a:r>
          </a:p>
          <a:p>
            <a:endParaRPr lang="en-US" sz="800" b="1" dirty="0">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sym typeface="Arial"/>
              </a:rPr>
              <a:t>	1. LSTMs can retain important context over long text sequences, crucial for mental illness and emotion detection.</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5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sym typeface="Arial"/>
              </a:rPr>
              <a:t>	2. RNNs process text in order, making them ideal for understanding patterns in language and emotions.</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1100" dirty="0">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11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ü"/>
            </a:pPr>
            <a:r>
              <a:rPr lang="en-US" sz="1600" b="1" dirty="0">
                <a:latin typeface="Times New Roman" panose="02020603050405020304" pitchFamily="18" charset="0"/>
                <a:cs typeface="Times New Roman" panose="02020603050405020304" pitchFamily="18" charset="0"/>
              </a:rPr>
              <a:t>BiLSTM:</a:t>
            </a:r>
          </a:p>
          <a:p>
            <a:endParaRPr lang="en-US" sz="600" b="1" dirty="0">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600" b="1" dirty="0">
                <a:latin typeface="Times New Roman" panose="02020603050405020304" pitchFamily="18" charset="0"/>
                <a:cs typeface="Times New Roman" panose="02020603050405020304" pitchFamily="18" charset="0"/>
              </a:rPr>
              <a:t>	</a:t>
            </a:r>
            <a:r>
              <a:rPr kumimoji="0" lang="en-US" sz="14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sym typeface="Arial"/>
              </a:rPr>
              <a:t>1. BiLSTM learns past and future context, improving text understanding.</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3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sym typeface="Arial"/>
              </a:rPr>
              <a:t>	2. Enhances detection of emotions and mental health patterns in text.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sym typeface="Arial"/>
            </a:endParaRPr>
          </a:p>
          <a:p>
            <a:pPr marL="285750" marR="0" lvl="0" indent="-285750" algn="l" defTabSz="914400" rtl="0" eaLnBrk="1" fontAlgn="auto" latinLnBrk="0" hangingPunct="1">
              <a:lnSpc>
                <a:spcPct val="100000"/>
              </a:lnSpc>
              <a:spcBef>
                <a:spcPts val="0"/>
              </a:spcBef>
              <a:spcAft>
                <a:spcPts val="0"/>
              </a:spcAft>
              <a:buClr>
                <a:srgbClr val="000000"/>
              </a:buClr>
              <a:buSzTx/>
              <a:buFont typeface="Wingdings" panose="05000000000000000000" pitchFamily="2" charset="2"/>
              <a:buChar char="ü"/>
              <a:tabLst/>
              <a:defRPr/>
            </a:pPr>
            <a:r>
              <a:rPr lang="en-IN" sz="1600" b="1" dirty="0">
                <a:latin typeface="Times New Roman" panose="02020603050405020304" pitchFamily="18" charset="0"/>
                <a:cs typeface="Times New Roman" panose="02020603050405020304" pitchFamily="18" charset="0"/>
              </a:rPr>
              <a:t>BERT: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sz="1600" b="1" dirty="0">
                <a:latin typeface="Times New Roman" panose="02020603050405020304" pitchFamily="18" charset="0"/>
                <a:cs typeface="Times New Roman" panose="02020603050405020304" pitchFamily="18" charset="0"/>
              </a:rPr>
              <a:t>	</a:t>
            </a:r>
            <a:r>
              <a:rPr kumimoji="0" lang="en-US" sz="14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sym typeface="Arial"/>
              </a:rPr>
              <a:t>1. BERT captures word meanings bidirectionally, which is essential for understanding nuanced emotions and mental health expressions.</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9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sym typeface="Arial"/>
              </a:rPr>
              <a:t>	2. It leverages vast pre-trained linguistic knowledge, improving accuracy in detecting emotions and mental illness patterns with limited labeled  	    data.</a:t>
            </a:r>
            <a:endParaRPr lang="en-IN" sz="1600" b="1" dirty="0">
              <a:latin typeface="Times New Roman" panose="02020603050405020304" pitchFamily="18" charset="0"/>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
                <a:srgbClr val="000000"/>
              </a:buClr>
              <a:buSzTx/>
              <a:tabLst/>
              <a:defRPr/>
            </a:pP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367491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42">
          <a:extLst>
            <a:ext uri="{FF2B5EF4-FFF2-40B4-BE49-F238E27FC236}">
              <a16:creationId xmlns:a16="http://schemas.microsoft.com/office/drawing/2014/main" id="{BD79C6C1-0D3D-B57E-3C49-BE5FCDE6B28D}"/>
            </a:ext>
          </a:extLst>
        </p:cNvPr>
        <p:cNvGrpSpPr/>
        <p:nvPr/>
      </p:nvGrpSpPr>
      <p:grpSpPr>
        <a:xfrm>
          <a:off x="0" y="0"/>
          <a:ext cx="0" cy="0"/>
          <a:chOff x="0" y="0"/>
          <a:chExt cx="0" cy="0"/>
        </a:xfrm>
      </p:grpSpPr>
      <p:sp>
        <p:nvSpPr>
          <p:cNvPr id="143" name="Google Shape;143;p13">
            <a:extLst>
              <a:ext uri="{FF2B5EF4-FFF2-40B4-BE49-F238E27FC236}">
                <a16:creationId xmlns:a16="http://schemas.microsoft.com/office/drawing/2014/main" id="{F77E5668-7B04-7E19-D61C-C06BB3AB18CE}"/>
              </a:ext>
            </a:extLst>
          </p:cNvPr>
          <p:cNvSpPr txBox="1">
            <a:spLocks noGrp="1"/>
          </p:cNvSpPr>
          <p:nvPr>
            <p:ph type="title"/>
          </p:nvPr>
        </p:nvSpPr>
        <p:spPr>
          <a:xfrm>
            <a:off x="534249" y="245854"/>
            <a:ext cx="6696283" cy="443711"/>
          </a:xfrm>
          <a:prstGeom prst="rect">
            <a:avLst/>
          </a:prstGeom>
          <a:noFill/>
          <a:ln>
            <a:noFill/>
          </a:ln>
        </p:spPr>
        <p:txBody>
          <a:bodyPr spcFirstLastPara="1" wrap="square" lIns="0" tIns="12700" rIns="0" bIns="0" anchor="ctr" anchorCtr="0">
            <a:spAutoFit/>
          </a:bodyPr>
          <a:lstStyle/>
          <a:p>
            <a:pPr marL="12700" lvl="0" indent="0" algn="l" rtl="0">
              <a:lnSpc>
                <a:spcPct val="100000"/>
              </a:lnSpc>
              <a:spcBef>
                <a:spcPts val="0"/>
              </a:spcBef>
              <a:spcAft>
                <a:spcPts val="0"/>
              </a:spcAft>
              <a:buClr>
                <a:srgbClr val="04A2B9"/>
              </a:buClr>
              <a:buSzPts val="2400"/>
              <a:buFont typeface="Proxima Nova"/>
              <a:buNone/>
            </a:pPr>
            <a:r>
              <a:rPr lang="en-US" sz="2800">
                <a:solidFill>
                  <a:srgbClr val="0070C0"/>
                </a:solidFill>
                <a:latin typeface="Times New Roman" panose="02020603050405020304" pitchFamily="18" charset="0"/>
                <a:ea typeface="Proxima Nova"/>
                <a:cs typeface="Times New Roman" panose="02020603050405020304" pitchFamily="18" charset="0"/>
                <a:sym typeface="Proxima Nova"/>
              </a:rPr>
              <a:t>3.Model Selection</a:t>
            </a:r>
            <a:endParaRPr lang="en-US" sz="2800">
              <a:latin typeface="Times New Roman" panose="02020603050405020304" pitchFamily="18" charset="0"/>
              <a:ea typeface="Proxima Nova"/>
              <a:cs typeface="Times New Roman" panose="02020603050405020304" pitchFamily="18" charset="0"/>
              <a:sym typeface="Proxima Nova"/>
            </a:endParaRPr>
          </a:p>
        </p:txBody>
      </p:sp>
      <p:sp>
        <p:nvSpPr>
          <p:cNvPr id="2" name="TextBox 1">
            <a:extLst>
              <a:ext uri="{FF2B5EF4-FFF2-40B4-BE49-F238E27FC236}">
                <a16:creationId xmlns:a16="http://schemas.microsoft.com/office/drawing/2014/main" id="{C5E4D3FC-B866-7572-BC51-05241437263E}"/>
              </a:ext>
            </a:extLst>
          </p:cNvPr>
          <p:cNvSpPr txBox="1"/>
          <p:nvPr/>
        </p:nvSpPr>
        <p:spPr>
          <a:xfrm>
            <a:off x="534249" y="1227667"/>
            <a:ext cx="11386818" cy="5463034"/>
          </a:xfrm>
          <a:prstGeom prst="rect">
            <a:avLst/>
          </a:prstGeom>
          <a:noFill/>
        </p:spPr>
        <p:txBody>
          <a:bodyPr wrap="square" rtlCol="0">
            <a:spAutoFit/>
          </a:bodyPr>
          <a:lstStyle/>
          <a:p>
            <a:pPr marL="285750" indent="-285750">
              <a:buFont typeface="Wingdings" panose="05000000000000000000" pitchFamily="2" charset="2"/>
              <a:buChar char="ü"/>
            </a:pPr>
            <a:r>
              <a:rPr lang="en-US" dirty="0">
                <a:latin typeface="Times New Roman" panose="02020603050405020304" pitchFamily="18" charset="0"/>
                <a:cs typeface="Times New Roman" panose="02020603050405020304" pitchFamily="18" charset="0"/>
              </a:rPr>
              <a:t> </a:t>
            </a:r>
            <a:r>
              <a:rPr lang="en-US" sz="1600" b="1" dirty="0">
                <a:latin typeface="Times New Roman" panose="02020603050405020304" pitchFamily="18" charset="0"/>
                <a:cs typeface="Times New Roman" panose="02020603050405020304" pitchFamily="18" charset="0"/>
              </a:rPr>
              <a:t>CNN with BiLSTM (for acoustic data):</a:t>
            </a:r>
          </a:p>
          <a:p>
            <a:endParaRPr lang="en-US" sz="700" b="1" dirty="0">
              <a:latin typeface="Times New Roman" panose="02020603050405020304" pitchFamily="18" charset="0"/>
              <a:cs typeface="Times New Roman" panose="02020603050405020304" pitchFamily="18" charset="0"/>
            </a:endParaRPr>
          </a:p>
          <a:p>
            <a:r>
              <a:rPr lang="en-US" b="0" i="0" dirty="0">
                <a:effectLst/>
                <a:latin typeface="Times New Roman" panose="02020603050405020304" pitchFamily="18" charset="0"/>
                <a:cs typeface="Times New Roman" panose="02020603050405020304" pitchFamily="18" charset="0"/>
              </a:rPr>
              <a:t>	1. CNN extracts spatial features from audio representations (e.g., spectrograms), capturing local patterns crucial for emotion recognition.</a:t>
            </a:r>
          </a:p>
          <a:p>
            <a:endParaRPr lang="en-US" sz="1000"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	2. Bi-LSTM captures temporal dependencies by processing speech data in both forward and backward directions, improving context 		    understanding for better emotion classification.</a:t>
            </a:r>
          </a:p>
          <a:p>
            <a:pPr marL="285750" indent="-285750">
              <a:buFont typeface="Wingdings" panose="05000000000000000000" pitchFamily="2" charset="2"/>
              <a:buChar char="ü"/>
            </a:pPr>
            <a:endParaRPr lang="en-US" sz="16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ü"/>
            </a:pPr>
            <a:r>
              <a:rPr lang="en-US" sz="1600" b="1" dirty="0">
                <a:latin typeface="Times New Roman" panose="02020603050405020304" pitchFamily="18" charset="0"/>
                <a:cs typeface="Times New Roman" panose="02020603050405020304" pitchFamily="18" charset="0"/>
              </a:rPr>
              <a:t>CNN Transformer (for acoustic data):</a:t>
            </a:r>
          </a:p>
          <a:p>
            <a:endParaRPr lang="en-US" sz="600" b="1" dirty="0">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sym typeface="Arial"/>
              </a:rPr>
              <a:t>	1. CNNs efficiently extract local and temporal features from spectrograms, capturing crucial pitch and frequency patterns in speech.</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0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sym typeface="Arial"/>
              </a:rPr>
              <a:t>	2. Transformers handle long-range dependencies, capturing tone variations over time for better emotion classification.</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dirty="0">
              <a:latin typeface="Times New Roman" panose="02020603050405020304" pitchFamily="18" charset="0"/>
              <a:cs typeface="Times New Roman" panose="02020603050405020304" pitchFamily="18" charset="0"/>
            </a:endParaRPr>
          </a:p>
          <a:p>
            <a:pPr marL="285750" marR="0" lvl="0" indent="-285750" algn="l" defTabSz="914400" rtl="0" eaLnBrk="1" fontAlgn="auto" latinLnBrk="0" hangingPunct="1">
              <a:lnSpc>
                <a:spcPct val="100000"/>
              </a:lnSpc>
              <a:spcBef>
                <a:spcPts val="0"/>
              </a:spcBef>
              <a:spcAft>
                <a:spcPts val="0"/>
              </a:spcAft>
              <a:buClr>
                <a:srgbClr val="000000"/>
              </a:buClr>
              <a:buSzTx/>
              <a:buFont typeface="Wingdings" panose="05000000000000000000" pitchFamily="2" charset="2"/>
              <a:buChar char="ü"/>
              <a:tabLst/>
              <a:defRPr/>
            </a:pPr>
            <a:r>
              <a:rPr lang="en-US" sz="1600" b="1" dirty="0">
                <a:latin typeface="Times New Roman" panose="02020603050405020304" pitchFamily="18" charset="0"/>
                <a:cs typeface="Times New Roman" panose="02020603050405020304" pitchFamily="18" charset="0"/>
              </a:rPr>
              <a:t>CNN-LSTM (for acoustic data):</a:t>
            </a:r>
          </a:p>
          <a:p>
            <a:pPr marR="0" lvl="0" algn="l" defTabSz="914400" rtl="0" eaLnBrk="1" fontAlgn="auto" latinLnBrk="0" hangingPunct="1">
              <a:lnSpc>
                <a:spcPct val="150000"/>
              </a:lnSpc>
              <a:spcBef>
                <a:spcPts val="0"/>
              </a:spcBef>
              <a:spcAft>
                <a:spcPts val="0"/>
              </a:spcAft>
              <a:buClr>
                <a:srgbClr val="000000"/>
              </a:buClr>
              <a:buSzTx/>
              <a:tabLst/>
              <a:defRPr/>
            </a:pPr>
            <a:r>
              <a:rPr lang="en-US" sz="1600"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1. CNN extracts key audio features like pitch and tone from spectrograms.</a:t>
            </a:r>
          </a:p>
          <a:p>
            <a:pPr marR="0" lvl="0" algn="l" defTabSz="914400" rtl="0" eaLnBrk="1" fontAlgn="auto" latinLnBrk="0" hangingPunct="1">
              <a:lnSpc>
                <a:spcPct val="150000"/>
              </a:lnSpc>
              <a:spcBef>
                <a:spcPts val="0"/>
              </a:spcBef>
              <a:spcAft>
                <a:spcPts val="0"/>
              </a:spcAft>
              <a:buClr>
                <a:srgbClr val="000000"/>
              </a:buClr>
              <a:buSzTx/>
              <a:tabLst/>
              <a:defRPr/>
            </a:pPr>
            <a:r>
              <a:rPr lang="en-US" dirty="0">
                <a:latin typeface="Times New Roman" panose="02020603050405020304" pitchFamily="18" charset="0"/>
                <a:cs typeface="Times New Roman" panose="02020603050405020304" pitchFamily="18" charset="0"/>
              </a:rPr>
              <a:t>                     2. LSTM captures time-based patterns, helping understand emotional flow in speech.</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dirty="0">
              <a:latin typeface="Times New Roman" panose="02020603050405020304" pitchFamily="18" charset="0"/>
              <a:cs typeface="Times New Roman" panose="02020603050405020304" pitchFamily="18" charset="0"/>
            </a:endParaRPr>
          </a:p>
          <a:p>
            <a:pPr marL="285750" marR="0" lvl="0" indent="-285750" algn="l" defTabSz="914400" rtl="0" eaLnBrk="1" fontAlgn="auto" latinLnBrk="0" hangingPunct="1">
              <a:lnSpc>
                <a:spcPct val="100000"/>
              </a:lnSpc>
              <a:spcBef>
                <a:spcPts val="0"/>
              </a:spcBef>
              <a:spcAft>
                <a:spcPts val="0"/>
              </a:spcAft>
              <a:buClr>
                <a:srgbClr val="000000"/>
              </a:buClr>
              <a:buSzTx/>
              <a:buFont typeface="Wingdings" panose="05000000000000000000" pitchFamily="2" charset="2"/>
              <a:buChar char="ü"/>
              <a:tabLst/>
              <a:defRPr/>
            </a:pPr>
            <a:r>
              <a:rPr lang="en-US" sz="1600" b="1" dirty="0">
                <a:latin typeface="Times New Roman" panose="02020603050405020304" pitchFamily="18" charset="0"/>
                <a:cs typeface="Times New Roman" panose="02020603050405020304" pitchFamily="18" charset="0"/>
              </a:rPr>
              <a:t>YOLOv8n (for Visual data):</a:t>
            </a:r>
          </a:p>
          <a:p>
            <a:pPr marR="0" lvl="0" algn="l" defTabSz="914400" rtl="0" eaLnBrk="1" fontAlgn="auto" latinLnBrk="0" hangingPunct="1">
              <a:lnSpc>
                <a:spcPct val="150000"/>
              </a:lnSpc>
              <a:spcBef>
                <a:spcPts val="0"/>
              </a:spcBef>
              <a:spcAft>
                <a:spcPts val="0"/>
              </a:spcAft>
              <a:buClr>
                <a:srgbClr val="000000"/>
              </a:buClr>
              <a:buSzTx/>
              <a:tabLst/>
              <a:defRPr/>
            </a:pPr>
            <a:r>
              <a:rPr lang="en-US" dirty="0">
                <a:latin typeface="Times New Roman" panose="02020603050405020304" pitchFamily="18" charset="0"/>
                <a:cs typeface="Times New Roman" panose="02020603050405020304" pitchFamily="18" charset="0"/>
              </a:rPr>
              <a:t>	1. Fast and Lightweight: YOLOv8n is optimized for real-time detection with minimal computational resources, perfect for web applications.</a:t>
            </a:r>
          </a:p>
          <a:p>
            <a:pPr marR="0" lvl="0" algn="l" defTabSz="914400" rtl="0" eaLnBrk="1" fontAlgn="auto" latinLnBrk="0" hangingPunct="1">
              <a:lnSpc>
                <a:spcPct val="150000"/>
              </a:lnSpc>
              <a:spcBef>
                <a:spcPts val="0"/>
              </a:spcBef>
              <a:spcAft>
                <a:spcPts val="0"/>
              </a:spcAft>
              <a:buClr>
                <a:srgbClr val="000000"/>
              </a:buClr>
              <a:buSzTx/>
              <a:tabLst/>
              <a:defRPr/>
            </a:pPr>
            <a:r>
              <a:rPr lang="en-US" dirty="0">
                <a:latin typeface="Times New Roman" panose="02020603050405020304" pitchFamily="18" charset="0"/>
                <a:cs typeface="Times New Roman" panose="02020603050405020304" pitchFamily="18" charset="0"/>
              </a:rPr>
              <a:t>	2.Accurate Emotion Detection: It effectively captures subtle facial expressions and micro-expressions crucial for mental health analysis.</a:t>
            </a:r>
          </a:p>
          <a:p>
            <a:pPr marR="0" lvl="0" algn="l" defTabSz="914400" rtl="0" eaLnBrk="1" fontAlgn="auto" latinLnBrk="0" hangingPunct="1">
              <a:lnSpc>
                <a:spcPct val="100000"/>
              </a:lnSpc>
              <a:spcBef>
                <a:spcPts val="0"/>
              </a:spcBef>
              <a:spcAft>
                <a:spcPts val="0"/>
              </a:spcAft>
              <a:buClr>
                <a:srgbClr val="000000"/>
              </a:buClr>
              <a:buSzTx/>
              <a:tabLst/>
              <a:defRPr/>
            </a:pPr>
            <a:endParaRPr lang="en-US" sz="1600" b="1" dirty="0">
              <a:latin typeface="Times New Roman" panose="02020603050405020304" pitchFamily="18" charset="0"/>
              <a:cs typeface="Times New Roman" panose="02020603050405020304" pitchFamily="18" charset="0"/>
            </a:endParaRPr>
          </a:p>
          <a:p>
            <a:pPr marR="0" lvl="0" algn="l" defTabSz="914400" rtl="0" eaLnBrk="1" fontAlgn="auto" latinLnBrk="0" hangingPunct="1">
              <a:lnSpc>
                <a:spcPct val="150000"/>
              </a:lnSpc>
              <a:spcBef>
                <a:spcPts val="0"/>
              </a:spcBef>
              <a:spcAft>
                <a:spcPts val="0"/>
              </a:spcAft>
              <a:buClr>
                <a:srgbClr val="000000"/>
              </a:buClr>
              <a:buSzTx/>
              <a:tabLst/>
              <a:defRPr/>
            </a:pPr>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718532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0"/>
        <p:cNvGrpSpPr/>
        <p:nvPr/>
      </p:nvGrpSpPr>
      <p:grpSpPr>
        <a:xfrm>
          <a:off x="0" y="0"/>
          <a:ext cx="0" cy="0"/>
          <a:chOff x="0" y="0"/>
          <a:chExt cx="0" cy="0"/>
        </a:xfrm>
      </p:grpSpPr>
      <p:sp>
        <p:nvSpPr>
          <p:cNvPr id="31" name="Google Shape;31;p2"/>
          <p:cNvSpPr txBox="1"/>
          <p:nvPr/>
        </p:nvSpPr>
        <p:spPr>
          <a:xfrm>
            <a:off x="3531124" y="3546207"/>
            <a:ext cx="6678000" cy="1015632"/>
          </a:xfrm>
          <a:prstGeom prst="rect">
            <a:avLst/>
          </a:prstGeom>
          <a:noFill/>
          <a:ln>
            <a:noFill/>
          </a:ln>
        </p:spPr>
        <p:txBody>
          <a:bodyPr spcFirstLastPara="1" wrap="square" lIns="91425" tIns="91425" rIns="91425" bIns="91425" anchor="t" anchorCtr="0">
            <a:spAutoFit/>
          </a:bodyPr>
          <a:lstStyle/>
          <a:p>
            <a:pPr marL="0" marR="0" lvl="0" indent="0"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Proxima Nova"/>
                <a:ea typeface="Proxima Nova"/>
                <a:cs typeface="Proxima Nova"/>
                <a:sym typeface="Proxima Nova"/>
              </a:rPr>
              <a:t>Team Member 1: </a:t>
            </a:r>
            <a:r>
              <a:rPr lang="en-US" sz="1800">
                <a:solidFill>
                  <a:schemeClr val="dk1"/>
                </a:solidFill>
                <a:latin typeface="Proxima Nova"/>
                <a:ea typeface="Proxima Nova"/>
                <a:cs typeface="Proxima Nova"/>
                <a:sym typeface="Proxima Nova"/>
              </a:rPr>
              <a:t>Neeharika Joshi</a:t>
            </a:r>
            <a:r>
              <a:rPr lang="en-US" sz="1800" b="0" i="0" u="none" strike="noStrike" cap="none">
                <a:solidFill>
                  <a:schemeClr val="dk1"/>
                </a:solidFill>
                <a:latin typeface="Proxima Nova"/>
                <a:ea typeface="Proxima Nova"/>
                <a:cs typeface="Proxima Nova"/>
                <a:sym typeface="Proxima Nova"/>
              </a:rPr>
              <a:t>  (92200103099) (6-TC2)</a:t>
            </a:r>
            <a:endParaRPr lang="en-IN" sz="1400" b="0" i="0" u="none" strike="noStrike" cap="none">
              <a:solidFill>
                <a:srgbClr val="000000"/>
              </a:solidFill>
              <a:latin typeface="Arial"/>
              <a:ea typeface="Arial"/>
              <a:cs typeface="Arial"/>
              <a:sym typeface="Arial"/>
            </a:endParaRPr>
          </a:p>
          <a:p>
            <a:pPr marL="0" marR="0" lvl="0" indent="0" rtl="0">
              <a:lnSpc>
                <a:spcPct val="100000"/>
              </a:lnSpc>
              <a:spcBef>
                <a:spcPts val="0"/>
              </a:spcBef>
              <a:spcAft>
                <a:spcPts val="0"/>
              </a:spcAft>
              <a:buClr>
                <a:srgbClr val="000000"/>
              </a:buClr>
              <a:buSzPts val="1800"/>
              <a:buFont typeface="Arial"/>
              <a:buNone/>
            </a:pPr>
            <a:r>
              <a:rPr lang="en-IN" sz="1800" b="0" i="0" u="none" strike="noStrike" cap="none">
                <a:solidFill>
                  <a:schemeClr val="dk1"/>
                </a:solidFill>
                <a:latin typeface="Proxima Nova"/>
                <a:ea typeface="Proxima Nova"/>
                <a:cs typeface="Proxima Nova"/>
                <a:sym typeface="Proxima Nova"/>
              </a:rPr>
              <a:t>Team Member 2: </a:t>
            </a:r>
            <a:r>
              <a:rPr lang="en-IN" sz="1800">
                <a:solidFill>
                  <a:schemeClr val="dk1"/>
                </a:solidFill>
                <a:latin typeface="Proxima Nova"/>
                <a:ea typeface="Proxima Nova"/>
                <a:cs typeface="Proxima Nova"/>
                <a:sym typeface="Proxima Nova"/>
              </a:rPr>
              <a:t>Saurav Patra</a:t>
            </a:r>
            <a:r>
              <a:rPr lang="en-IN" sz="1800" b="0" i="0" u="none" strike="noStrike" cap="none">
                <a:solidFill>
                  <a:schemeClr val="dk1"/>
                </a:solidFill>
                <a:latin typeface="Proxima Nova"/>
                <a:ea typeface="Proxima Nova"/>
                <a:cs typeface="Proxima Nova"/>
                <a:sym typeface="Proxima Nova"/>
              </a:rPr>
              <a:t>  (92200103101) (6-TC2)</a:t>
            </a:r>
          </a:p>
          <a:p>
            <a:pPr marL="0" marR="0" lvl="0" indent="0" rtl="0">
              <a:lnSpc>
                <a:spcPct val="100000"/>
              </a:lnSpc>
              <a:spcBef>
                <a:spcPts val="0"/>
              </a:spcBef>
              <a:spcAft>
                <a:spcPts val="0"/>
              </a:spcAft>
              <a:buClr>
                <a:srgbClr val="000000"/>
              </a:buClr>
              <a:buSzPts val="1800"/>
              <a:buFont typeface="Arial"/>
              <a:buNone/>
            </a:pPr>
            <a:r>
              <a:rPr lang="en-IN" sz="1800" b="0" i="0" u="none" strike="noStrike" cap="none">
                <a:solidFill>
                  <a:schemeClr val="dk1"/>
                </a:solidFill>
                <a:latin typeface="Proxima Nova"/>
                <a:ea typeface="Proxima Nova"/>
                <a:cs typeface="Proxima Nova"/>
                <a:sym typeface="Proxima Nova"/>
              </a:rPr>
              <a:t>Team Member 3: Shubham Pandit (92200103155) (6-TC2)</a:t>
            </a:r>
            <a:endParaRPr sz="1800" b="0" i="0" u="none" strike="noStrike" cap="none">
              <a:solidFill>
                <a:schemeClr val="dk1"/>
              </a:solidFill>
              <a:latin typeface="Proxima Nova"/>
              <a:ea typeface="Proxima Nova"/>
              <a:cs typeface="Proxima Nova"/>
              <a:sym typeface="Proxima Nova"/>
            </a:endParaRPr>
          </a:p>
        </p:txBody>
      </p:sp>
      <p:sp>
        <p:nvSpPr>
          <p:cNvPr id="32" name="Google Shape;32;p2"/>
          <p:cNvSpPr txBox="1"/>
          <p:nvPr/>
        </p:nvSpPr>
        <p:spPr>
          <a:xfrm>
            <a:off x="2293200" y="2763942"/>
            <a:ext cx="8383200" cy="782265"/>
          </a:xfrm>
          <a:prstGeom prst="rect">
            <a:avLst/>
          </a:prstGeom>
          <a:noFill/>
          <a:ln>
            <a:noFill/>
          </a:ln>
        </p:spPr>
        <p:txBody>
          <a:bodyPr spcFirstLastPara="1" wrap="square" lIns="0" tIns="12700" rIns="0" bIns="0" anchor="ctr" anchorCtr="0">
            <a:spAutoFit/>
          </a:bodyPr>
          <a:lstStyle/>
          <a:p>
            <a:pPr marL="12700" marR="0" lvl="0" indent="0" algn="ctr" rtl="0">
              <a:lnSpc>
                <a:spcPct val="100000"/>
              </a:lnSpc>
              <a:spcBef>
                <a:spcPts val="0"/>
              </a:spcBef>
              <a:spcAft>
                <a:spcPts val="0"/>
              </a:spcAft>
              <a:buClr>
                <a:srgbClr val="04A2B9"/>
              </a:buClr>
              <a:buSzPts val="2800"/>
              <a:buFont typeface="Proxima Nova"/>
              <a:buNone/>
            </a:pPr>
            <a:r>
              <a:rPr lang="en-US" sz="2800">
                <a:solidFill>
                  <a:srgbClr val="04A2B9"/>
                </a:solidFill>
                <a:latin typeface="Proxima Nova"/>
                <a:ea typeface="Proxima Nova"/>
                <a:cs typeface="Proxima Nova"/>
                <a:sym typeface="Proxima Nova"/>
              </a:rPr>
              <a:t>Multimodal Mental Health Using Machine Learning </a:t>
            </a:r>
            <a:r>
              <a:rPr lang="en-US" sz="2200" b="0" i="0" u="none" strike="noStrike" cap="none">
                <a:solidFill>
                  <a:srgbClr val="04A2B9"/>
                </a:solidFill>
                <a:latin typeface="Proxima Nova"/>
                <a:ea typeface="Proxima Nova"/>
                <a:cs typeface="Proxima Nova"/>
                <a:sym typeface="Proxima Nova"/>
              </a:rPr>
              <a:t>Team ID: 6CE_158</a:t>
            </a:r>
            <a:endParaRPr sz="2200" b="0" i="0" u="none" strike="noStrike" cap="none">
              <a:solidFill>
                <a:schemeClr val="dk1"/>
              </a:solidFill>
              <a:latin typeface="Proxima Nova"/>
              <a:ea typeface="Proxima Nova"/>
              <a:cs typeface="Proxima Nova"/>
              <a:sym typeface="Proxima Nova"/>
            </a:endParaRPr>
          </a:p>
        </p:txBody>
      </p:sp>
      <p:sp>
        <p:nvSpPr>
          <p:cNvPr id="33" name="Google Shape;33;p2"/>
          <p:cNvSpPr txBox="1"/>
          <p:nvPr/>
        </p:nvSpPr>
        <p:spPr>
          <a:xfrm>
            <a:off x="5459824" y="4489375"/>
            <a:ext cx="1410300" cy="461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595959"/>
                </a:solidFill>
                <a:latin typeface="Proxima Nova"/>
                <a:ea typeface="Proxima Nova"/>
                <a:cs typeface="Proxima Nova"/>
                <a:sym typeface="Proxima Nova"/>
              </a:rPr>
              <a:t>Guided By</a:t>
            </a:r>
            <a:endParaRPr sz="1400" b="0" i="0" u="none" strike="noStrike" cap="none">
              <a:solidFill>
                <a:srgbClr val="000000"/>
              </a:solidFill>
              <a:latin typeface="Arial"/>
              <a:ea typeface="Arial"/>
              <a:cs typeface="Arial"/>
              <a:sym typeface="Arial"/>
            </a:endParaRPr>
          </a:p>
        </p:txBody>
      </p:sp>
      <p:sp>
        <p:nvSpPr>
          <p:cNvPr id="34" name="Google Shape;34;p2"/>
          <p:cNvSpPr txBox="1"/>
          <p:nvPr/>
        </p:nvSpPr>
        <p:spPr>
          <a:xfrm>
            <a:off x="3193923" y="4897325"/>
            <a:ext cx="5998500" cy="4617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Proxima Nova"/>
                <a:ea typeface="Proxima Nova"/>
                <a:cs typeface="Proxima Nova"/>
                <a:sym typeface="Proxima Nova"/>
              </a:rPr>
              <a:t>Internal Guide Name: Prof. Ravikumar Natarajan</a:t>
            </a:r>
            <a:endParaRPr sz="1400" b="0" i="0" u="none" strike="noStrike" cap="none">
              <a:solidFill>
                <a:srgbClr val="000000"/>
              </a:solidFill>
              <a:latin typeface="Arial"/>
              <a:ea typeface="Arial"/>
              <a:cs typeface="Arial"/>
              <a:sym typeface="Arial"/>
            </a:endParaRPr>
          </a:p>
        </p:txBody>
      </p:sp>
      <p:sp>
        <p:nvSpPr>
          <p:cNvPr id="35" name="Google Shape;35;p2"/>
          <p:cNvSpPr txBox="1"/>
          <p:nvPr/>
        </p:nvSpPr>
        <p:spPr>
          <a:xfrm>
            <a:off x="3193926" y="5441197"/>
            <a:ext cx="30234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 name="Google Shape;36;p2"/>
          <p:cNvSpPr txBox="1"/>
          <p:nvPr/>
        </p:nvSpPr>
        <p:spPr>
          <a:xfrm>
            <a:off x="2965333" y="1710126"/>
            <a:ext cx="6504000" cy="748923"/>
          </a:xfrm>
          <a:prstGeom prst="rect">
            <a:avLst/>
          </a:prstGeom>
          <a:noFill/>
          <a:ln>
            <a:noFill/>
          </a:ln>
        </p:spPr>
        <p:txBody>
          <a:bodyPr spcFirstLastPara="1" wrap="square" lIns="0" tIns="12700" rIns="0" bIns="0" anchor="ctr" anchorCtr="0">
            <a:spAutoFit/>
          </a:bodyPr>
          <a:lstStyle/>
          <a:p>
            <a:pPr marL="12700" marR="0" lvl="0" indent="0" algn="ctr" rtl="0">
              <a:lnSpc>
                <a:spcPct val="100000"/>
              </a:lnSpc>
              <a:spcBef>
                <a:spcPts val="0"/>
              </a:spcBef>
              <a:spcAft>
                <a:spcPts val="0"/>
              </a:spcAft>
              <a:buClr>
                <a:srgbClr val="04A2B9"/>
              </a:buClr>
              <a:buSzPts val="2200"/>
              <a:buFont typeface="Proxima Nova"/>
              <a:buNone/>
            </a:pPr>
            <a:r>
              <a:rPr lang="en-US" sz="2400" b="0" i="0" u="none" strike="noStrike" cap="none">
                <a:solidFill>
                  <a:srgbClr val="04A2B9"/>
                </a:solidFill>
                <a:latin typeface="Proxima Nova"/>
                <a:ea typeface="Proxima Nova"/>
                <a:cs typeface="Proxima Nova"/>
                <a:sym typeface="Proxima Nova"/>
              </a:rPr>
              <a:t>Mini Project (01CE0609)</a:t>
            </a:r>
            <a:endParaRPr lang="en-US" sz="2400"/>
          </a:p>
          <a:p>
            <a:pPr marL="12700" marR="0" lvl="0" indent="0" algn="ctr" rtl="0">
              <a:lnSpc>
                <a:spcPct val="100000"/>
              </a:lnSpc>
              <a:spcBef>
                <a:spcPts val="100"/>
              </a:spcBef>
              <a:spcAft>
                <a:spcPts val="0"/>
              </a:spcAft>
              <a:buClr>
                <a:srgbClr val="04A2B9"/>
              </a:buClr>
              <a:buSzPts val="2200"/>
              <a:buFont typeface="Proxima Nova"/>
              <a:buNone/>
            </a:pPr>
            <a:r>
              <a:rPr lang="en-US" sz="2300" b="0" i="0" u="none" strike="noStrike" cap="none">
                <a:solidFill>
                  <a:srgbClr val="04A2B9"/>
                </a:solidFill>
                <a:latin typeface="Proxima Nova"/>
                <a:ea typeface="Proxima Nova"/>
                <a:cs typeface="Proxima Nova"/>
                <a:sym typeface="Proxima Nova"/>
              </a:rPr>
              <a:t>Review 1 (</a:t>
            </a:r>
            <a:r>
              <a:rPr lang="en-US" sz="2300">
                <a:solidFill>
                  <a:srgbClr val="04A2B9"/>
                </a:solidFill>
                <a:latin typeface="Proxima Nova"/>
                <a:ea typeface="Proxima Nova"/>
                <a:cs typeface="Proxima Nova"/>
                <a:sym typeface="Proxima Nova"/>
              </a:rPr>
              <a:t>08</a:t>
            </a:r>
            <a:r>
              <a:rPr lang="en-US" sz="2300" b="0" i="0" u="none" strike="noStrike" cap="none">
                <a:solidFill>
                  <a:srgbClr val="04A2B9"/>
                </a:solidFill>
                <a:latin typeface="Proxima Nova"/>
                <a:ea typeface="Proxima Nova"/>
                <a:cs typeface="Proxima Nova"/>
                <a:sym typeface="Proxima Nova"/>
              </a:rPr>
              <a:t>/</a:t>
            </a:r>
            <a:r>
              <a:rPr lang="en-US" sz="2300">
                <a:solidFill>
                  <a:srgbClr val="04A2B9"/>
                </a:solidFill>
                <a:latin typeface="Proxima Nova"/>
                <a:ea typeface="Proxima Nova"/>
                <a:cs typeface="Proxima Nova"/>
                <a:sym typeface="Proxima Nova"/>
              </a:rPr>
              <a:t>03</a:t>
            </a:r>
            <a:r>
              <a:rPr lang="en-US" sz="2300" b="0" i="0" u="none" strike="noStrike" cap="none">
                <a:solidFill>
                  <a:srgbClr val="04A2B9"/>
                </a:solidFill>
                <a:latin typeface="Proxima Nova"/>
                <a:ea typeface="Proxima Nova"/>
                <a:cs typeface="Proxima Nova"/>
                <a:sym typeface="Proxima Nova"/>
              </a:rPr>
              <a:t>/202</a:t>
            </a:r>
            <a:r>
              <a:rPr lang="en-US" sz="2300">
                <a:solidFill>
                  <a:srgbClr val="04A2B9"/>
                </a:solidFill>
                <a:latin typeface="Proxima Nova"/>
                <a:ea typeface="Proxima Nova"/>
                <a:cs typeface="Proxima Nova"/>
                <a:sym typeface="Proxima Nova"/>
              </a:rPr>
              <a:t>5</a:t>
            </a:r>
            <a:r>
              <a:rPr lang="en-US" sz="2300" b="0" i="0" u="none" strike="noStrike" cap="none">
                <a:solidFill>
                  <a:srgbClr val="04A2B9"/>
                </a:solidFill>
                <a:latin typeface="Proxima Nova"/>
                <a:ea typeface="Proxima Nova"/>
                <a:cs typeface="Proxima Nova"/>
                <a:sym typeface="Proxima Nova"/>
              </a:rPr>
              <a:t>)</a:t>
            </a:r>
            <a:endParaRPr sz="2300" b="0" i="0" u="none" strike="noStrike" cap="none">
              <a:solidFill>
                <a:schemeClr val="dk1"/>
              </a:solidFill>
              <a:latin typeface="Proxima Nova"/>
              <a:ea typeface="Proxima Nova"/>
              <a:cs typeface="Proxima Nova"/>
              <a:sym typeface="Proxima Nova"/>
            </a:endParaRPr>
          </a:p>
        </p:txBody>
      </p:sp>
      <p:sp>
        <p:nvSpPr>
          <p:cNvPr id="37" name="Google Shape;37;p2"/>
          <p:cNvSpPr txBox="1"/>
          <p:nvPr/>
        </p:nvSpPr>
        <p:spPr>
          <a:xfrm>
            <a:off x="2293241" y="5616984"/>
            <a:ext cx="8297400" cy="936300"/>
          </a:xfrm>
          <a:prstGeom prst="rect">
            <a:avLst/>
          </a:prstGeom>
          <a:noFill/>
          <a:ln>
            <a:noFill/>
          </a:ln>
        </p:spPr>
        <p:txBody>
          <a:bodyPr spcFirstLastPara="1" wrap="square" lIns="0" tIns="12700" rIns="0" bIns="0" anchor="ctr" anchorCtr="0">
            <a:spAutoFit/>
          </a:bodyPr>
          <a:lstStyle/>
          <a:p>
            <a:pPr marL="12700" marR="0" lvl="0" indent="0" algn="ctr" rtl="0">
              <a:lnSpc>
                <a:spcPct val="100000"/>
              </a:lnSpc>
              <a:spcBef>
                <a:spcPts val="0"/>
              </a:spcBef>
              <a:spcAft>
                <a:spcPts val="0"/>
              </a:spcAft>
              <a:buClr>
                <a:srgbClr val="04A2B9"/>
              </a:buClr>
              <a:buSzPts val="2400"/>
              <a:buFont typeface="Proxima Nova"/>
              <a:buNone/>
            </a:pPr>
            <a:r>
              <a:rPr lang="en-US" sz="2400" b="0" i="0" u="none" strike="noStrike" cap="none">
                <a:solidFill>
                  <a:srgbClr val="04A2B9"/>
                </a:solidFill>
                <a:latin typeface="Proxima Nova"/>
                <a:ea typeface="Proxima Nova"/>
                <a:cs typeface="Proxima Nova"/>
                <a:sym typeface="Proxima Nova"/>
              </a:rPr>
              <a:t>Department of Computer Engineering,</a:t>
            </a:r>
            <a:endParaRPr sz="2400">
              <a:solidFill>
                <a:srgbClr val="04A2B9"/>
              </a:solidFill>
              <a:latin typeface="Proxima Nova"/>
              <a:ea typeface="Proxima Nova"/>
              <a:cs typeface="Proxima Nova"/>
              <a:sym typeface="Proxima Nova"/>
            </a:endParaRPr>
          </a:p>
          <a:p>
            <a:pPr marL="12700" marR="0" lvl="0" indent="0" algn="ctr" rtl="0">
              <a:lnSpc>
                <a:spcPct val="100000"/>
              </a:lnSpc>
              <a:spcBef>
                <a:spcPts val="0"/>
              </a:spcBef>
              <a:spcAft>
                <a:spcPts val="0"/>
              </a:spcAft>
              <a:buClr>
                <a:srgbClr val="04A2B9"/>
              </a:buClr>
              <a:buSzPts val="2400"/>
              <a:buFont typeface="Proxima Nova"/>
              <a:buNone/>
            </a:pPr>
            <a:r>
              <a:rPr lang="en-US" sz="2400" b="0" i="0" u="none" strike="noStrike" cap="none">
                <a:solidFill>
                  <a:srgbClr val="04A2B9"/>
                </a:solidFill>
                <a:latin typeface="Proxima Nova"/>
                <a:ea typeface="Proxima Nova"/>
                <a:cs typeface="Proxima Nova"/>
                <a:sym typeface="Proxima Nova"/>
              </a:rPr>
              <a:t>Faculty of Engineering &amp; Technology</a:t>
            </a:r>
            <a:r>
              <a:rPr lang="en-US" sz="3600" b="0" i="0" u="none" strike="noStrike" cap="none">
                <a:solidFill>
                  <a:srgbClr val="04A2B9"/>
                </a:solidFill>
                <a:latin typeface="Proxima Nova"/>
                <a:ea typeface="Proxima Nova"/>
                <a:cs typeface="Proxima Nova"/>
                <a:sym typeface="Proxima Nova"/>
              </a:rPr>
              <a:t> </a:t>
            </a:r>
            <a:endParaRPr sz="3600" b="0" i="0" u="none" strike="noStrike" cap="none">
              <a:solidFill>
                <a:schemeClr val="dk1"/>
              </a:solidFill>
              <a:latin typeface="Proxima Nova"/>
              <a:ea typeface="Proxima Nova"/>
              <a:cs typeface="Proxima Nova"/>
              <a:sym typeface="Proxima Nova"/>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42">
          <a:extLst>
            <a:ext uri="{FF2B5EF4-FFF2-40B4-BE49-F238E27FC236}">
              <a16:creationId xmlns:a16="http://schemas.microsoft.com/office/drawing/2014/main" id="{EB5A9F36-74BC-0633-CFFC-3C820B853B44}"/>
            </a:ext>
          </a:extLst>
        </p:cNvPr>
        <p:cNvGrpSpPr/>
        <p:nvPr/>
      </p:nvGrpSpPr>
      <p:grpSpPr>
        <a:xfrm>
          <a:off x="0" y="0"/>
          <a:ext cx="0" cy="0"/>
          <a:chOff x="0" y="0"/>
          <a:chExt cx="0" cy="0"/>
        </a:xfrm>
      </p:grpSpPr>
      <p:sp>
        <p:nvSpPr>
          <p:cNvPr id="143" name="Google Shape;143;p13">
            <a:extLst>
              <a:ext uri="{FF2B5EF4-FFF2-40B4-BE49-F238E27FC236}">
                <a16:creationId xmlns:a16="http://schemas.microsoft.com/office/drawing/2014/main" id="{997F8A58-8460-2F8A-99D9-19F4C671AEFC}"/>
              </a:ext>
            </a:extLst>
          </p:cNvPr>
          <p:cNvSpPr txBox="1">
            <a:spLocks noGrp="1"/>
          </p:cNvSpPr>
          <p:nvPr>
            <p:ph type="title"/>
          </p:nvPr>
        </p:nvSpPr>
        <p:spPr>
          <a:xfrm>
            <a:off x="534249" y="245854"/>
            <a:ext cx="6696283" cy="443711"/>
          </a:xfrm>
          <a:prstGeom prst="rect">
            <a:avLst/>
          </a:prstGeom>
          <a:noFill/>
          <a:ln>
            <a:noFill/>
          </a:ln>
        </p:spPr>
        <p:txBody>
          <a:bodyPr spcFirstLastPara="1" wrap="square" lIns="0" tIns="12700" rIns="0" bIns="0" anchor="ctr" anchorCtr="0">
            <a:spAutoFit/>
          </a:bodyPr>
          <a:lstStyle/>
          <a:p>
            <a:pPr marL="12700" lvl="0" indent="0" algn="l" rtl="0">
              <a:lnSpc>
                <a:spcPct val="100000"/>
              </a:lnSpc>
              <a:spcBef>
                <a:spcPts val="0"/>
              </a:spcBef>
              <a:spcAft>
                <a:spcPts val="0"/>
              </a:spcAft>
              <a:buClr>
                <a:srgbClr val="04A2B9"/>
              </a:buClr>
              <a:buSzPts val="2400"/>
              <a:buFont typeface="Proxima Nova"/>
              <a:buNone/>
            </a:pPr>
            <a:r>
              <a:rPr lang="en-US" sz="2800">
                <a:solidFill>
                  <a:srgbClr val="0070C0"/>
                </a:solidFill>
                <a:latin typeface="Times New Roman" panose="02020603050405020304" pitchFamily="18" charset="0"/>
                <a:ea typeface="Proxima Nova"/>
                <a:cs typeface="Times New Roman" panose="02020603050405020304" pitchFamily="18" charset="0"/>
                <a:sym typeface="Proxima Nova"/>
              </a:rPr>
              <a:t>4. Result Analysis (Textual Data)</a:t>
            </a:r>
            <a:endParaRPr lang="en-US" sz="2800">
              <a:latin typeface="Times New Roman" panose="02020603050405020304" pitchFamily="18" charset="0"/>
              <a:ea typeface="Proxima Nova"/>
              <a:cs typeface="Times New Roman" panose="02020603050405020304" pitchFamily="18" charset="0"/>
              <a:sym typeface="Proxima Nova"/>
            </a:endParaRPr>
          </a:p>
        </p:txBody>
      </p:sp>
      <p:graphicFrame>
        <p:nvGraphicFramePr>
          <p:cNvPr id="5" name="Table 4">
            <a:extLst>
              <a:ext uri="{FF2B5EF4-FFF2-40B4-BE49-F238E27FC236}">
                <a16:creationId xmlns:a16="http://schemas.microsoft.com/office/drawing/2014/main" id="{8AED5C2E-88C9-C35A-195C-1DDC78A38EFE}"/>
              </a:ext>
            </a:extLst>
          </p:cNvPr>
          <p:cNvGraphicFramePr>
            <a:graphicFrameLocks noGrp="1"/>
          </p:cNvGraphicFramePr>
          <p:nvPr>
            <p:extLst>
              <p:ext uri="{D42A27DB-BD31-4B8C-83A1-F6EECF244321}">
                <p14:modId xmlns:p14="http://schemas.microsoft.com/office/powerpoint/2010/main" val="1516462304"/>
              </p:ext>
            </p:extLst>
          </p:nvPr>
        </p:nvGraphicFramePr>
        <p:xfrm>
          <a:off x="1583264" y="1519268"/>
          <a:ext cx="8153400" cy="1871134"/>
        </p:xfrm>
        <a:graphic>
          <a:graphicData uri="http://schemas.openxmlformats.org/drawingml/2006/table">
            <a:tbl>
              <a:tblPr firstRow="1" bandRow="1">
                <a:tableStyleId>{3C2FFA5D-87B4-456A-9821-1D502468CF0F}</a:tableStyleId>
              </a:tblPr>
              <a:tblGrid>
                <a:gridCol w="1625602">
                  <a:extLst>
                    <a:ext uri="{9D8B030D-6E8A-4147-A177-3AD203B41FA5}">
                      <a16:colId xmlns:a16="http://schemas.microsoft.com/office/drawing/2014/main" val="3872764885"/>
                    </a:ext>
                  </a:extLst>
                </a:gridCol>
                <a:gridCol w="1635758">
                  <a:extLst>
                    <a:ext uri="{9D8B030D-6E8A-4147-A177-3AD203B41FA5}">
                      <a16:colId xmlns:a16="http://schemas.microsoft.com/office/drawing/2014/main" val="644775033"/>
                    </a:ext>
                  </a:extLst>
                </a:gridCol>
                <a:gridCol w="1630680">
                  <a:extLst>
                    <a:ext uri="{9D8B030D-6E8A-4147-A177-3AD203B41FA5}">
                      <a16:colId xmlns:a16="http://schemas.microsoft.com/office/drawing/2014/main" val="1400762155"/>
                    </a:ext>
                  </a:extLst>
                </a:gridCol>
                <a:gridCol w="1630680">
                  <a:extLst>
                    <a:ext uri="{9D8B030D-6E8A-4147-A177-3AD203B41FA5}">
                      <a16:colId xmlns:a16="http://schemas.microsoft.com/office/drawing/2014/main" val="592418965"/>
                    </a:ext>
                  </a:extLst>
                </a:gridCol>
                <a:gridCol w="1630680">
                  <a:extLst>
                    <a:ext uri="{9D8B030D-6E8A-4147-A177-3AD203B41FA5}">
                      <a16:colId xmlns:a16="http://schemas.microsoft.com/office/drawing/2014/main" val="3331349773"/>
                    </a:ext>
                  </a:extLst>
                </a:gridCol>
              </a:tblGrid>
              <a:tr h="374226">
                <a:tc>
                  <a:txBody>
                    <a:bodyPr/>
                    <a:lstStyle/>
                    <a:p>
                      <a:pPr algn="ctr"/>
                      <a:r>
                        <a:rPr lang="en-US"/>
                        <a:t>Model Name</a:t>
                      </a:r>
                      <a:endParaRPr lang="en-IN"/>
                    </a:p>
                  </a:txBody>
                  <a:tcPr/>
                </a:tc>
                <a:tc>
                  <a:txBody>
                    <a:bodyPr/>
                    <a:lstStyle/>
                    <a:p>
                      <a:pPr algn="ctr"/>
                      <a:r>
                        <a:rPr lang="en-US"/>
                        <a:t>Accuracy</a:t>
                      </a:r>
                      <a:endParaRPr lang="en-IN"/>
                    </a:p>
                  </a:txBody>
                  <a:tcPr/>
                </a:tc>
                <a:tc>
                  <a:txBody>
                    <a:bodyPr/>
                    <a:lstStyle/>
                    <a:p>
                      <a:pPr algn="ctr"/>
                      <a:r>
                        <a:rPr lang="en-US"/>
                        <a:t>Precision</a:t>
                      </a:r>
                      <a:endParaRPr lang="en-IN"/>
                    </a:p>
                  </a:txBody>
                  <a:tcPr/>
                </a:tc>
                <a:tc>
                  <a:txBody>
                    <a:bodyPr/>
                    <a:lstStyle/>
                    <a:p>
                      <a:pPr algn="ctr"/>
                      <a:r>
                        <a:rPr lang="en-US"/>
                        <a:t>Recall</a:t>
                      </a:r>
                      <a:endParaRPr lang="en-IN"/>
                    </a:p>
                  </a:txBody>
                  <a:tcPr/>
                </a:tc>
                <a:tc>
                  <a:txBody>
                    <a:bodyPr/>
                    <a:lstStyle/>
                    <a:p>
                      <a:pPr algn="ctr"/>
                      <a:r>
                        <a:rPr lang="en-US"/>
                        <a:t>F1_Score</a:t>
                      </a:r>
                      <a:endParaRPr lang="en-IN"/>
                    </a:p>
                  </a:txBody>
                  <a:tcPr/>
                </a:tc>
                <a:extLst>
                  <a:ext uri="{0D108BD9-81ED-4DB2-BD59-A6C34878D82A}">
                    <a16:rowId xmlns:a16="http://schemas.microsoft.com/office/drawing/2014/main" val="4117286739"/>
                  </a:ext>
                </a:extLst>
              </a:tr>
              <a:tr h="374227">
                <a:tc>
                  <a:txBody>
                    <a:bodyPr/>
                    <a:lstStyle/>
                    <a:p>
                      <a:pPr algn="ctr"/>
                      <a:r>
                        <a:rPr lang="en-US"/>
                        <a:t>LSTM</a:t>
                      </a:r>
                      <a:endParaRPr lang="en-IN"/>
                    </a:p>
                  </a:txBody>
                  <a:tcPr/>
                </a:tc>
                <a:tc>
                  <a:txBody>
                    <a:bodyPr/>
                    <a:lstStyle/>
                    <a:p>
                      <a:pPr algn="ctr"/>
                      <a:r>
                        <a:rPr lang="en-US"/>
                        <a:t>87%</a:t>
                      </a:r>
                      <a:endParaRPr lang="en-IN"/>
                    </a:p>
                  </a:txBody>
                  <a:tcPr/>
                </a:tc>
                <a:tc>
                  <a:txBody>
                    <a:bodyPr/>
                    <a:lstStyle/>
                    <a:p>
                      <a:pPr algn="ctr"/>
                      <a:r>
                        <a:rPr lang="en-US"/>
                        <a:t>87.16%</a:t>
                      </a:r>
                      <a:endParaRPr lang="en-IN"/>
                    </a:p>
                  </a:txBody>
                  <a:tcPr/>
                </a:tc>
                <a:tc>
                  <a:txBody>
                    <a:bodyPr/>
                    <a:lstStyle/>
                    <a:p>
                      <a:pPr algn="ctr"/>
                      <a:r>
                        <a:rPr lang="en-US"/>
                        <a:t>87.22%</a:t>
                      </a:r>
                      <a:endParaRPr lang="en-IN"/>
                    </a:p>
                  </a:txBody>
                  <a:tcPr/>
                </a:tc>
                <a:tc>
                  <a:txBody>
                    <a:bodyPr/>
                    <a:lstStyle/>
                    <a:p>
                      <a:pPr algn="ctr"/>
                      <a:r>
                        <a:rPr lang="en-US"/>
                        <a:t>87.13%</a:t>
                      </a:r>
                      <a:endParaRPr lang="en-IN"/>
                    </a:p>
                  </a:txBody>
                  <a:tcPr/>
                </a:tc>
                <a:extLst>
                  <a:ext uri="{0D108BD9-81ED-4DB2-BD59-A6C34878D82A}">
                    <a16:rowId xmlns:a16="http://schemas.microsoft.com/office/drawing/2014/main" val="816543432"/>
                  </a:ext>
                </a:extLst>
              </a:tr>
              <a:tr h="374227">
                <a:tc>
                  <a:txBody>
                    <a:bodyPr/>
                    <a:lstStyle/>
                    <a:p>
                      <a:pPr algn="ctr"/>
                      <a:r>
                        <a:rPr lang="en-US"/>
                        <a:t>LSTM - RNN</a:t>
                      </a:r>
                      <a:endParaRPr lang="en-IN"/>
                    </a:p>
                  </a:txBody>
                  <a:tcPr/>
                </a:tc>
                <a:tc>
                  <a:txBody>
                    <a:bodyPr/>
                    <a:lstStyle/>
                    <a:p>
                      <a:pPr algn="ctr"/>
                      <a:r>
                        <a:rPr lang="en-IN"/>
                        <a:t>16%</a:t>
                      </a:r>
                    </a:p>
                  </a:txBody>
                  <a:tcPr/>
                </a:tc>
                <a:tc>
                  <a:txBody>
                    <a:bodyPr/>
                    <a:lstStyle/>
                    <a:p>
                      <a:pPr algn="ctr"/>
                      <a:r>
                        <a:rPr lang="en-US"/>
                        <a:t>6.83%</a:t>
                      </a:r>
                      <a:endParaRPr lang="en-IN"/>
                    </a:p>
                  </a:txBody>
                  <a:tcPr/>
                </a:tc>
                <a:tc>
                  <a:txBody>
                    <a:bodyPr/>
                    <a:lstStyle/>
                    <a:p>
                      <a:pPr algn="ctr"/>
                      <a:r>
                        <a:rPr lang="en-US"/>
                        <a:t>15.92%</a:t>
                      </a:r>
                      <a:endParaRPr lang="en-IN"/>
                    </a:p>
                  </a:txBody>
                  <a:tcPr/>
                </a:tc>
                <a:tc>
                  <a:txBody>
                    <a:bodyPr/>
                    <a:lstStyle/>
                    <a:p>
                      <a:pPr algn="ctr"/>
                      <a:r>
                        <a:rPr lang="en-US"/>
                        <a:t>9.46%</a:t>
                      </a:r>
                      <a:endParaRPr lang="en-IN"/>
                    </a:p>
                  </a:txBody>
                  <a:tcPr/>
                </a:tc>
                <a:extLst>
                  <a:ext uri="{0D108BD9-81ED-4DB2-BD59-A6C34878D82A}">
                    <a16:rowId xmlns:a16="http://schemas.microsoft.com/office/drawing/2014/main" val="1759148521"/>
                  </a:ext>
                </a:extLst>
              </a:tr>
              <a:tr h="374227">
                <a:tc>
                  <a:txBody>
                    <a:bodyPr/>
                    <a:lstStyle/>
                    <a:p>
                      <a:pPr algn="ctr"/>
                      <a:r>
                        <a:rPr lang="en-US" dirty="0"/>
                        <a:t>BiLSTM</a:t>
                      </a:r>
                      <a:endParaRPr lang="en-IN" dirty="0"/>
                    </a:p>
                  </a:txBody>
                  <a:tcPr/>
                </a:tc>
                <a:tc>
                  <a:txBody>
                    <a:bodyPr/>
                    <a:lstStyle/>
                    <a:p>
                      <a:pPr algn="ctr"/>
                      <a:r>
                        <a:rPr lang="en-US"/>
                        <a:t>90%</a:t>
                      </a:r>
                      <a:endParaRPr lang="en-IN"/>
                    </a:p>
                  </a:txBody>
                  <a:tcPr/>
                </a:tc>
                <a:tc>
                  <a:txBody>
                    <a:bodyPr/>
                    <a:lstStyle/>
                    <a:p>
                      <a:pPr algn="ctr"/>
                      <a:r>
                        <a:rPr lang="en-US"/>
                        <a:t>89</a:t>
                      </a:r>
                      <a:r>
                        <a:rPr lang="en-IN"/>
                        <a:t>.33%</a:t>
                      </a:r>
                      <a:endParaRPr lang="en-US"/>
                    </a:p>
                  </a:txBody>
                  <a:tcPr/>
                </a:tc>
                <a:tc>
                  <a:txBody>
                    <a:bodyPr/>
                    <a:lstStyle/>
                    <a:p>
                      <a:pPr algn="ctr"/>
                      <a:r>
                        <a:rPr lang="en-US"/>
                        <a:t>89.54%</a:t>
                      </a:r>
                      <a:endParaRPr lang="en-IN"/>
                    </a:p>
                  </a:txBody>
                  <a:tcPr/>
                </a:tc>
                <a:tc>
                  <a:txBody>
                    <a:bodyPr/>
                    <a:lstStyle/>
                    <a:p>
                      <a:pPr algn="ctr"/>
                      <a:r>
                        <a:rPr lang="en-US"/>
                        <a:t>89.38%</a:t>
                      </a:r>
                      <a:endParaRPr lang="en-IN"/>
                    </a:p>
                  </a:txBody>
                  <a:tcPr/>
                </a:tc>
                <a:extLst>
                  <a:ext uri="{0D108BD9-81ED-4DB2-BD59-A6C34878D82A}">
                    <a16:rowId xmlns:a16="http://schemas.microsoft.com/office/drawing/2014/main" val="3720253358"/>
                  </a:ext>
                </a:extLst>
              </a:tr>
              <a:tr h="374227">
                <a:tc>
                  <a:txBody>
                    <a:bodyPr/>
                    <a:lstStyle/>
                    <a:p>
                      <a:pPr algn="ctr"/>
                      <a:r>
                        <a:rPr lang="en-US">
                          <a:highlight>
                            <a:srgbClr val="FFFF00"/>
                          </a:highlight>
                        </a:rPr>
                        <a:t>BERT</a:t>
                      </a:r>
                      <a:endParaRPr lang="en-IN">
                        <a:highlight>
                          <a:srgbClr val="FFFF00"/>
                        </a:highlight>
                      </a:endParaRPr>
                    </a:p>
                  </a:txBody>
                  <a:tcPr/>
                </a:tc>
                <a:tc>
                  <a:txBody>
                    <a:bodyPr/>
                    <a:lstStyle/>
                    <a:p>
                      <a:pPr algn="ctr"/>
                      <a:r>
                        <a:rPr lang="en-IN">
                          <a:highlight>
                            <a:srgbClr val="FFFF00"/>
                          </a:highlight>
                        </a:rPr>
                        <a:t>92%</a:t>
                      </a: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IN">
                          <a:highlight>
                            <a:srgbClr val="FFFF00"/>
                          </a:highlight>
                        </a:rPr>
                        <a:t>92%</a:t>
                      </a: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IN">
                          <a:highlight>
                            <a:srgbClr val="FFFF00"/>
                          </a:highlight>
                        </a:rPr>
                        <a:t>92%</a:t>
                      </a: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IN">
                          <a:highlight>
                            <a:srgbClr val="FFFF00"/>
                          </a:highlight>
                        </a:rPr>
                        <a:t>92%</a:t>
                      </a:r>
                    </a:p>
                  </a:txBody>
                  <a:tcPr/>
                </a:tc>
                <a:extLst>
                  <a:ext uri="{0D108BD9-81ED-4DB2-BD59-A6C34878D82A}">
                    <a16:rowId xmlns:a16="http://schemas.microsoft.com/office/drawing/2014/main" val="3614315589"/>
                  </a:ext>
                </a:extLst>
              </a:tr>
            </a:tbl>
          </a:graphicData>
        </a:graphic>
      </p:graphicFrame>
      <p:sp>
        <p:nvSpPr>
          <p:cNvPr id="6" name="TextBox 5">
            <a:extLst>
              <a:ext uri="{FF2B5EF4-FFF2-40B4-BE49-F238E27FC236}">
                <a16:creationId xmlns:a16="http://schemas.microsoft.com/office/drawing/2014/main" id="{0C71B2C7-4706-E198-1BAE-24C3D40023C4}"/>
              </a:ext>
            </a:extLst>
          </p:cNvPr>
          <p:cNvSpPr txBox="1"/>
          <p:nvPr/>
        </p:nvSpPr>
        <p:spPr>
          <a:xfrm>
            <a:off x="609600" y="1126067"/>
            <a:ext cx="2497667" cy="369332"/>
          </a:xfrm>
          <a:prstGeom prst="rect">
            <a:avLst/>
          </a:prstGeom>
          <a:noFill/>
        </p:spPr>
        <p:txBody>
          <a:bodyPr wrap="square" rtlCol="0">
            <a:spAutoFit/>
          </a:bodyPr>
          <a:lstStyle/>
          <a:p>
            <a:r>
              <a:rPr lang="en-US" sz="1800">
                <a:latin typeface="Times New Roman" panose="02020603050405020304" pitchFamily="18" charset="0"/>
                <a:cs typeface="Times New Roman" panose="02020603050405020304" pitchFamily="18" charset="0"/>
              </a:rPr>
              <a:t>Mental Disorder Dataset:</a:t>
            </a:r>
            <a:endParaRPr lang="en-IN" sz="180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FE39BAED-EFC4-E773-C8C8-4C3F5AAF1B8B}"/>
              </a:ext>
            </a:extLst>
          </p:cNvPr>
          <p:cNvSpPr txBox="1"/>
          <p:nvPr/>
        </p:nvSpPr>
        <p:spPr>
          <a:xfrm>
            <a:off x="534249" y="3795339"/>
            <a:ext cx="2760133" cy="369332"/>
          </a:xfrm>
          <a:prstGeom prst="rect">
            <a:avLst/>
          </a:prstGeom>
          <a:noFill/>
        </p:spPr>
        <p:txBody>
          <a:bodyPr wrap="square" rtlCol="0">
            <a:spAutoFit/>
          </a:bodyPr>
          <a:lstStyle/>
          <a:p>
            <a:r>
              <a:rPr lang="en-US" sz="1800" dirty="0">
                <a:latin typeface="Times New Roman" panose="02020603050405020304" pitchFamily="18" charset="0"/>
                <a:cs typeface="Times New Roman" panose="02020603050405020304" pitchFamily="18" charset="0"/>
              </a:rPr>
              <a:t>Emotion Detection Dataset:</a:t>
            </a:r>
            <a:endParaRPr lang="en-IN" sz="1800" dirty="0">
              <a:latin typeface="Times New Roman" panose="02020603050405020304" pitchFamily="18" charset="0"/>
              <a:cs typeface="Times New Roman" panose="02020603050405020304" pitchFamily="18" charset="0"/>
            </a:endParaRPr>
          </a:p>
        </p:txBody>
      </p:sp>
      <p:graphicFrame>
        <p:nvGraphicFramePr>
          <p:cNvPr id="8" name="Table 7">
            <a:extLst>
              <a:ext uri="{FF2B5EF4-FFF2-40B4-BE49-F238E27FC236}">
                <a16:creationId xmlns:a16="http://schemas.microsoft.com/office/drawing/2014/main" id="{1C0BE8BE-028F-5BD3-FE45-DFF128519ACE}"/>
              </a:ext>
            </a:extLst>
          </p:cNvPr>
          <p:cNvGraphicFramePr>
            <a:graphicFrameLocks noGrp="1"/>
          </p:cNvGraphicFramePr>
          <p:nvPr>
            <p:extLst>
              <p:ext uri="{D42A27DB-BD31-4B8C-83A1-F6EECF244321}">
                <p14:modId xmlns:p14="http://schemas.microsoft.com/office/powerpoint/2010/main" val="3709258046"/>
              </p:ext>
            </p:extLst>
          </p:nvPr>
        </p:nvGraphicFramePr>
        <p:xfrm>
          <a:off x="1583264" y="4302063"/>
          <a:ext cx="8153400" cy="1871134"/>
        </p:xfrm>
        <a:graphic>
          <a:graphicData uri="http://schemas.openxmlformats.org/drawingml/2006/table">
            <a:tbl>
              <a:tblPr firstRow="1" bandRow="1">
                <a:tableStyleId>{3C2FFA5D-87B4-456A-9821-1D502468CF0F}</a:tableStyleId>
              </a:tblPr>
              <a:tblGrid>
                <a:gridCol w="1625602">
                  <a:extLst>
                    <a:ext uri="{9D8B030D-6E8A-4147-A177-3AD203B41FA5}">
                      <a16:colId xmlns:a16="http://schemas.microsoft.com/office/drawing/2014/main" val="3872764885"/>
                    </a:ext>
                  </a:extLst>
                </a:gridCol>
                <a:gridCol w="1635758">
                  <a:extLst>
                    <a:ext uri="{9D8B030D-6E8A-4147-A177-3AD203B41FA5}">
                      <a16:colId xmlns:a16="http://schemas.microsoft.com/office/drawing/2014/main" val="644775033"/>
                    </a:ext>
                  </a:extLst>
                </a:gridCol>
                <a:gridCol w="1630680">
                  <a:extLst>
                    <a:ext uri="{9D8B030D-6E8A-4147-A177-3AD203B41FA5}">
                      <a16:colId xmlns:a16="http://schemas.microsoft.com/office/drawing/2014/main" val="1400762155"/>
                    </a:ext>
                  </a:extLst>
                </a:gridCol>
                <a:gridCol w="1630680">
                  <a:extLst>
                    <a:ext uri="{9D8B030D-6E8A-4147-A177-3AD203B41FA5}">
                      <a16:colId xmlns:a16="http://schemas.microsoft.com/office/drawing/2014/main" val="592418965"/>
                    </a:ext>
                  </a:extLst>
                </a:gridCol>
                <a:gridCol w="1630680">
                  <a:extLst>
                    <a:ext uri="{9D8B030D-6E8A-4147-A177-3AD203B41FA5}">
                      <a16:colId xmlns:a16="http://schemas.microsoft.com/office/drawing/2014/main" val="3331349773"/>
                    </a:ext>
                  </a:extLst>
                </a:gridCol>
              </a:tblGrid>
              <a:tr h="374226">
                <a:tc>
                  <a:txBody>
                    <a:bodyPr/>
                    <a:lstStyle/>
                    <a:p>
                      <a:pPr algn="ctr"/>
                      <a:r>
                        <a:rPr lang="en-US" dirty="0"/>
                        <a:t>Model Name</a:t>
                      </a:r>
                      <a:endParaRPr lang="en-IN" dirty="0"/>
                    </a:p>
                  </a:txBody>
                  <a:tcPr/>
                </a:tc>
                <a:tc>
                  <a:txBody>
                    <a:bodyPr/>
                    <a:lstStyle/>
                    <a:p>
                      <a:pPr algn="ctr"/>
                      <a:r>
                        <a:rPr lang="en-US"/>
                        <a:t>Accuracy</a:t>
                      </a:r>
                      <a:endParaRPr lang="en-IN"/>
                    </a:p>
                  </a:txBody>
                  <a:tcPr/>
                </a:tc>
                <a:tc>
                  <a:txBody>
                    <a:bodyPr/>
                    <a:lstStyle/>
                    <a:p>
                      <a:pPr algn="ctr"/>
                      <a:r>
                        <a:rPr lang="en-US"/>
                        <a:t>Precision</a:t>
                      </a:r>
                      <a:endParaRPr lang="en-IN"/>
                    </a:p>
                  </a:txBody>
                  <a:tcPr/>
                </a:tc>
                <a:tc>
                  <a:txBody>
                    <a:bodyPr/>
                    <a:lstStyle/>
                    <a:p>
                      <a:pPr algn="ctr"/>
                      <a:r>
                        <a:rPr lang="en-US"/>
                        <a:t>Recall</a:t>
                      </a:r>
                      <a:endParaRPr lang="en-IN"/>
                    </a:p>
                  </a:txBody>
                  <a:tcPr/>
                </a:tc>
                <a:tc>
                  <a:txBody>
                    <a:bodyPr/>
                    <a:lstStyle/>
                    <a:p>
                      <a:pPr algn="ctr"/>
                      <a:r>
                        <a:rPr lang="en-US"/>
                        <a:t>F1_Score</a:t>
                      </a:r>
                      <a:endParaRPr lang="en-IN"/>
                    </a:p>
                  </a:txBody>
                  <a:tcPr/>
                </a:tc>
                <a:extLst>
                  <a:ext uri="{0D108BD9-81ED-4DB2-BD59-A6C34878D82A}">
                    <a16:rowId xmlns:a16="http://schemas.microsoft.com/office/drawing/2014/main" val="4117286739"/>
                  </a:ext>
                </a:extLst>
              </a:tr>
              <a:tr h="374227">
                <a:tc>
                  <a:txBody>
                    <a:bodyPr/>
                    <a:lstStyle/>
                    <a:p>
                      <a:pPr algn="ctr"/>
                      <a:r>
                        <a:rPr lang="en-US"/>
                        <a:t>LSTM</a:t>
                      </a:r>
                      <a:endParaRPr lang="en-IN"/>
                    </a:p>
                  </a:txBody>
                  <a:tcPr/>
                </a:tc>
                <a:tc>
                  <a:txBody>
                    <a:bodyPr/>
                    <a:lstStyle/>
                    <a:p>
                      <a:pPr algn="ctr"/>
                      <a:r>
                        <a:rPr lang="en-US"/>
                        <a:t>33.98%</a:t>
                      </a:r>
                      <a:endParaRPr lang="en-IN"/>
                    </a:p>
                  </a:txBody>
                  <a:tcPr/>
                </a:tc>
                <a:tc>
                  <a:txBody>
                    <a:bodyPr/>
                    <a:lstStyle/>
                    <a:p>
                      <a:pPr algn="ctr"/>
                      <a:r>
                        <a:rPr lang="en-US"/>
                        <a:t>11.58%</a:t>
                      </a:r>
                      <a:endParaRPr lang="en-IN"/>
                    </a:p>
                  </a:txBody>
                  <a:tcPr/>
                </a:tc>
                <a:tc>
                  <a:txBody>
                    <a:bodyPr/>
                    <a:lstStyle/>
                    <a:p>
                      <a:pPr algn="ctr"/>
                      <a:r>
                        <a:rPr lang="en-US"/>
                        <a:t>34.04%</a:t>
                      </a:r>
                      <a:endParaRPr lang="en-IN"/>
                    </a:p>
                  </a:txBody>
                  <a:tcPr/>
                </a:tc>
                <a:tc>
                  <a:txBody>
                    <a:bodyPr/>
                    <a:lstStyle/>
                    <a:p>
                      <a:pPr algn="ctr"/>
                      <a:r>
                        <a:rPr lang="en-US"/>
                        <a:t>17.28%</a:t>
                      </a:r>
                      <a:endParaRPr lang="en-IN"/>
                    </a:p>
                  </a:txBody>
                  <a:tcPr/>
                </a:tc>
                <a:extLst>
                  <a:ext uri="{0D108BD9-81ED-4DB2-BD59-A6C34878D82A}">
                    <a16:rowId xmlns:a16="http://schemas.microsoft.com/office/drawing/2014/main" val="816543432"/>
                  </a:ext>
                </a:extLst>
              </a:tr>
              <a:tr h="374227">
                <a:tc>
                  <a:txBody>
                    <a:bodyPr/>
                    <a:lstStyle/>
                    <a:p>
                      <a:pPr algn="ctr"/>
                      <a:r>
                        <a:rPr lang="en-US"/>
                        <a:t>LSTM - RNN</a:t>
                      </a:r>
                      <a:endParaRPr lang="en-IN"/>
                    </a:p>
                  </a:txBody>
                  <a:tcPr/>
                </a:tc>
                <a:tc>
                  <a:txBody>
                    <a:bodyPr/>
                    <a:lstStyle/>
                    <a:p>
                      <a:pPr algn="ctr"/>
                      <a:r>
                        <a:rPr lang="en-IN"/>
                        <a:t>33.84%</a:t>
                      </a:r>
                    </a:p>
                  </a:txBody>
                  <a:tcPr/>
                </a:tc>
                <a:tc>
                  <a:txBody>
                    <a:bodyPr/>
                    <a:lstStyle/>
                    <a:p>
                      <a:pPr algn="ctr"/>
                      <a:r>
                        <a:rPr lang="en-US"/>
                        <a:t>11.45%</a:t>
                      </a:r>
                      <a:endParaRPr lang="en-IN"/>
                    </a:p>
                  </a:txBody>
                  <a:tcPr/>
                </a:tc>
                <a:tc>
                  <a:txBody>
                    <a:bodyPr/>
                    <a:lstStyle/>
                    <a:p>
                      <a:pPr algn="ctr"/>
                      <a:r>
                        <a:rPr lang="en-US"/>
                        <a:t>33.83%</a:t>
                      </a:r>
                      <a:endParaRPr lang="en-IN"/>
                    </a:p>
                  </a:txBody>
                  <a:tcPr/>
                </a:tc>
                <a:tc>
                  <a:txBody>
                    <a:bodyPr/>
                    <a:lstStyle/>
                    <a:p>
                      <a:pPr algn="ctr"/>
                      <a:r>
                        <a:rPr lang="en-US"/>
                        <a:t>17.11%</a:t>
                      </a:r>
                      <a:endParaRPr lang="en-IN"/>
                    </a:p>
                  </a:txBody>
                  <a:tcPr/>
                </a:tc>
                <a:extLst>
                  <a:ext uri="{0D108BD9-81ED-4DB2-BD59-A6C34878D82A}">
                    <a16:rowId xmlns:a16="http://schemas.microsoft.com/office/drawing/2014/main" val="1759148521"/>
                  </a:ext>
                </a:extLst>
              </a:tr>
              <a:tr h="374227">
                <a:tc>
                  <a:txBody>
                    <a:bodyPr/>
                    <a:lstStyle/>
                    <a:p>
                      <a:pPr algn="ctr"/>
                      <a:r>
                        <a:rPr lang="en-US" dirty="0"/>
                        <a:t>BiLSTM</a:t>
                      </a:r>
                      <a:endParaRPr lang="en-IN" dirty="0"/>
                    </a:p>
                  </a:txBody>
                  <a:tcPr/>
                </a:tc>
                <a:tc>
                  <a:txBody>
                    <a:bodyPr/>
                    <a:lstStyle/>
                    <a:p>
                      <a:pPr algn="ctr"/>
                      <a:r>
                        <a:rPr lang="en-US"/>
                        <a:t>90%</a:t>
                      </a:r>
                      <a:endParaRPr lang="en-IN"/>
                    </a:p>
                  </a:txBody>
                  <a:tcPr/>
                </a:tc>
                <a:tc>
                  <a:txBody>
                    <a:bodyPr/>
                    <a:lstStyle/>
                    <a:p>
                      <a:pPr algn="ctr"/>
                      <a:r>
                        <a:rPr lang="en-US"/>
                        <a:t>89</a:t>
                      </a:r>
                      <a:r>
                        <a:rPr lang="en-IN"/>
                        <a:t>.33%</a:t>
                      </a:r>
                      <a:endParaRPr lang="en-US"/>
                    </a:p>
                  </a:txBody>
                  <a:tcPr/>
                </a:tc>
                <a:tc>
                  <a:txBody>
                    <a:bodyPr/>
                    <a:lstStyle/>
                    <a:p>
                      <a:pPr algn="ctr"/>
                      <a:r>
                        <a:rPr lang="en-US"/>
                        <a:t>89.54%</a:t>
                      </a:r>
                      <a:endParaRPr lang="en-IN"/>
                    </a:p>
                  </a:txBody>
                  <a:tcPr/>
                </a:tc>
                <a:tc>
                  <a:txBody>
                    <a:bodyPr/>
                    <a:lstStyle/>
                    <a:p>
                      <a:pPr algn="ctr"/>
                      <a:r>
                        <a:rPr lang="en-US"/>
                        <a:t>89.38%</a:t>
                      </a:r>
                      <a:endParaRPr lang="en-IN"/>
                    </a:p>
                  </a:txBody>
                  <a:tcPr/>
                </a:tc>
                <a:extLst>
                  <a:ext uri="{0D108BD9-81ED-4DB2-BD59-A6C34878D82A}">
                    <a16:rowId xmlns:a16="http://schemas.microsoft.com/office/drawing/2014/main" val="3720253358"/>
                  </a:ext>
                </a:extLst>
              </a:tr>
              <a:tr h="374227">
                <a:tc>
                  <a:txBody>
                    <a:bodyPr/>
                    <a:lstStyle/>
                    <a:p>
                      <a:pPr algn="ctr"/>
                      <a:r>
                        <a:rPr lang="en-US" dirty="0">
                          <a:highlight>
                            <a:srgbClr val="FFFF00"/>
                          </a:highlight>
                        </a:rPr>
                        <a:t>BERT</a:t>
                      </a:r>
                      <a:endParaRPr lang="en-IN" dirty="0">
                        <a:highlight>
                          <a:srgbClr val="FFFF00"/>
                        </a:highlight>
                      </a:endParaRPr>
                    </a:p>
                  </a:txBody>
                  <a:tcPr/>
                </a:tc>
                <a:tc>
                  <a:txBody>
                    <a:bodyPr/>
                    <a:lstStyle/>
                    <a:p>
                      <a:pPr algn="ctr"/>
                      <a:r>
                        <a:rPr lang="en-IN">
                          <a:highlight>
                            <a:srgbClr val="FFFF00"/>
                          </a:highlight>
                        </a:rPr>
                        <a:t>93.6%</a:t>
                      </a:r>
                    </a:p>
                  </a:txBody>
                  <a:tcPr/>
                </a:tc>
                <a:tc>
                  <a:txBody>
                    <a:bodyPr/>
                    <a:lstStyle/>
                    <a:p>
                      <a:pPr algn="ctr"/>
                      <a:r>
                        <a:rPr lang="en-IN">
                          <a:highlight>
                            <a:srgbClr val="FFFF00"/>
                          </a:highlight>
                        </a:rPr>
                        <a:t>94.0%</a:t>
                      </a:r>
                    </a:p>
                  </a:txBody>
                  <a:tcPr/>
                </a:tc>
                <a:tc>
                  <a:txBody>
                    <a:bodyPr/>
                    <a:lstStyle/>
                    <a:p>
                      <a:pPr algn="ctr"/>
                      <a:r>
                        <a:rPr lang="en-IN">
                          <a:highlight>
                            <a:srgbClr val="FFFF00"/>
                          </a:highlight>
                        </a:rPr>
                        <a:t>93.6%</a:t>
                      </a:r>
                    </a:p>
                  </a:txBody>
                  <a:tcPr/>
                </a:tc>
                <a:tc>
                  <a:txBody>
                    <a:bodyPr/>
                    <a:lstStyle/>
                    <a:p>
                      <a:pPr algn="ctr"/>
                      <a:r>
                        <a:rPr lang="en-IN" dirty="0">
                          <a:highlight>
                            <a:srgbClr val="FFFF00"/>
                          </a:highlight>
                        </a:rPr>
                        <a:t>93.6%</a:t>
                      </a:r>
                    </a:p>
                  </a:txBody>
                  <a:tcPr/>
                </a:tc>
                <a:extLst>
                  <a:ext uri="{0D108BD9-81ED-4DB2-BD59-A6C34878D82A}">
                    <a16:rowId xmlns:a16="http://schemas.microsoft.com/office/drawing/2014/main" val="3614315589"/>
                  </a:ext>
                </a:extLst>
              </a:tr>
            </a:tbl>
          </a:graphicData>
        </a:graphic>
      </p:graphicFrame>
      <p:sp>
        <p:nvSpPr>
          <p:cNvPr id="10" name="TextBox 9">
            <a:extLst>
              <a:ext uri="{FF2B5EF4-FFF2-40B4-BE49-F238E27FC236}">
                <a16:creationId xmlns:a16="http://schemas.microsoft.com/office/drawing/2014/main" id="{F2B21296-A289-CD8C-628D-F7F56466A7C5}"/>
              </a:ext>
            </a:extLst>
          </p:cNvPr>
          <p:cNvSpPr txBox="1"/>
          <p:nvPr/>
        </p:nvSpPr>
        <p:spPr>
          <a:xfrm>
            <a:off x="1482515" y="3467599"/>
            <a:ext cx="8957734" cy="307777"/>
          </a:xfrm>
          <a:prstGeom prst="rect">
            <a:avLst/>
          </a:prstGeom>
          <a:noFill/>
        </p:spPr>
        <p:txBody>
          <a:bodyPr wrap="square" rtlCol="0">
            <a:spAutoFit/>
          </a:bodyPr>
          <a:lstStyle/>
          <a:p>
            <a:r>
              <a:rPr lang="en-US" b="1"/>
              <a:t>Thus, we selected BERT model , as it  is giving high accuracy comparatively as of far.</a:t>
            </a:r>
            <a:endParaRPr lang="en-IN" b="1"/>
          </a:p>
        </p:txBody>
      </p:sp>
      <p:sp>
        <p:nvSpPr>
          <p:cNvPr id="11" name="TextBox 10">
            <a:extLst>
              <a:ext uri="{FF2B5EF4-FFF2-40B4-BE49-F238E27FC236}">
                <a16:creationId xmlns:a16="http://schemas.microsoft.com/office/drawing/2014/main" id="{7E9D5ACB-749D-DF8A-5086-0472EF24E513}"/>
              </a:ext>
            </a:extLst>
          </p:cNvPr>
          <p:cNvSpPr txBox="1"/>
          <p:nvPr/>
        </p:nvSpPr>
        <p:spPr>
          <a:xfrm>
            <a:off x="1702649" y="6310589"/>
            <a:ext cx="8957734" cy="307777"/>
          </a:xfrm>
          <a:prstGeom prst="rect">
            <a:avLst/>
          </a:prstGeom>
          <a:noFill/>
        </p:spPr>
        <p:txBody>
          <a:bodyPr wrap="square" rtlCol="0">
            <a:spAutoFit/>
          </a:bodyPr>
          <a:lstStyle/>
          <a:p>
            <a:r>
              <a:rPr lang="en-US" b="1" dirty="0"/>
              <a:t>Thus, we selected BERT model , as it  is giving high accuracy comparatively as of far.</a:t>
            </a:r>
            <a:endParaRPr lang="en-IN" b="1" dirty="0"/>
          </a:p>
        </p:txBody>
      </p:sp>
    </p:spTree>
    <p:extLst>
      <p:ext uri="{BB962C8B-B14F-4D97-AF65-F5344CB8AC3E}">
        <p14:creationId xmlns:p14="http://schemas.microsoft.com/office/powerpoint/2010/main" val="15979066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42">
          <a:extLst>
            <a:ext uri="{FF2B5EF4-FFF2-40B4-BE49-F238E27FC236}">
              <a16:creationId xmlns:a16="http://schemas.microsoft.com/office/drawing/2014/main" id="{CF0F9376-80DC-86B9-3CB1-37B8955E0CD3}"/>
            </a:ext>
          </a:extLst>
        </p:cNvPr>
        <p:cNvGrpSpPr/>
        <p:nvPr/>
      </p:nvGrpSpPr>
      <p:grpSpPr>
        <a:xfrm>
          <a:off x="0" y="0"/>
          <a:ext cx="0" cy="0"/>
          <a:chOff x="0" y="0"/>
          <a:chExt cx="0" cy="0"/>
        </a:xfrm>
      </p:grpSpPr>
      <p:sp>
        <p:nvSpPr>
          <p:cNvPr id="143" name="Google Shape;143;p13">
            <a:extLst>
              <a:ext uri="{FF2B5EF4-FFF2-40B4-BE49-F238E27FC236}">
                <a16:creationId xmlns:a16="http://schemas.microsoft.com/office/drawing/2014/main" id="{0262279B-EB2B-934B-7283-CB730AEAB756}"/>
              </a:ext>
            </a:extLst>
          </p:cNvPr>
          <p:cNvSpPr txBox="1">
            <a:spLocks noGrp="1"/>
          </p:cNvSpPr>
          <p:nvPr>
            <p:ph type="title"/>
          </p:nvPr>
        </p:nvSpPr>
        <p:spPr>
          <a:xfrm>
            <a:off x="534249" y="245854"/>
            <a:ext cx="6696283" cy="443711"/>
          </a:xfrm>
          <a:prstGeom prst="rect">
            <a:avLst/>
          </a:prstGeom>
          <a:noFill/>
          <a:ln>
            <a:noFill/>
          </a:ln>
        </p:spPr>
        <p:txBody>
          <a:bodyPr spcFirstLastPara="1" wrap="square" lIns="0" tIns="12700" rIns="0" bIns="0" anchor="ctr" anchorCtr="0">
            <a:spAutoFit/>
          </a:bodyPr>
          <a:lstStyle/>
          <a:p>
            <a:pPr marL="12700" lvl="0" indent="0" algn="l" rtl="0">
              <a:lnSpc>
                <a:spcPct val="100000"/>
              </a:lnSpc>
              <a:spcBef>
                <a:spcPts val="0"/>
              </a:spcBef>
              <a:spcAft>
                <a:spcPts val="0"/>
              </a:spcAft>
              <a:buClr>
                <a:srgbClr val="04A2B9"/>
              </a:buClr>
              <a:buSzPts val="2400"/>
              <a:buFont typeface="Proxima Nova"/>
              <a:buNone/>
            </a:pPr>
            <a:r>
              <a:rPr lang="en-US" sz="2800">
                <a:solidFill>
                  <a:srgbClr val="0070C0"/>
                </a:solidFill>
                <a:latin typeface="Times New Roman" panose="02020603050405020304" pitchFamily="18" charset="0"/>
                <a:ea typeface="Proxima Nova"/>
                <a:cs typeface="Times New Roman" panose="02020603050405020304" pitchFamily="18" charset="0"/>
                <a:sym typeface="Proxima Nova"/>
              </a:rPr>
              <a:t>4. Result Analysis (Textual Data)</a:t>
            </a:r>
            <a:endParaRPr lang="en-US" sz="2800">
              <a:latin typeface="Times New Roman" panose="02020603050405020304" pitchFamily="18" charset="0"/>
              <a:ea typeface="Proxima Nova"/>
              <a:cs typeface="Times New Roman" panose="02020603050405020304" pitchFamily="18" charset="0"/>
              <a:sym typeface="Proxima Nova"/>
            </a:endParaRPr>
          </a:p>
        </p:txBody>
      </p:sp>
      <p:sp>
        <p:nvSpPr>
          <p:cNvPr id="6" name="TextBox 5">
            <a:extLst>
              <a:ext uri="{FF2B5EF4-FFF2-40B4-BE49-F238E27FC236}">
                <a16:creationId xmlns:a16="http://schemas.microsoft.com/office/drawing/2014/main" id="{B5CC6056-C5EC-EB5D-38E0-A934A22443E6}"/>
              </a:ext>
            </a:extLst>
          </p:cNvPr>
          <p:cNvSpPr txBox="1"/>
          <p:nvPr/>
        </p:nvSpPr>
        <p:spPr>
          <a:xfrm>
            <a:off x="431800" y="1063432"/>
            <a:ext cx="5223933" cy="646331"/>
          </a:xfrm>
          <a:prstGeom prst="rect">
            <a:avLst/>
          </a:prstGeom>
          <a:noFill/>
        </p:spPr>
        <p:txBody>
          <a:bodyPr wrap="square" rtlCol="0">
            <a:spAutoFit/>
          </a:bodyPr>
          <a:lstStyle/>
          <a:p>
            <a:r>
              <a:rPr lang="en-US" sz="1800">
                <a:latin typeface="Times New Roman" panose="02020603050405020304" pitchFamily="18" charset="0"/>
                <a:cs typeface="Times New Roman" panose="02020603050405020304" pitchFamily="18" charset="0"/>
              </a:rPr>
              <a:t>Mental Disorder Dataset Graphical Representation of </a:t>
            </a:r>
            <a:r>
              <a:rPr lang="en-US" sz="1800" b="1">
                <a:latin typeface="Times New Roman" panose="02020603050405020304" pitchFamily="18" charset="0"/>
                <a:cs typeface="Times New Roman" panose="02020603050405020304" pitchFamily="18" charset="0"/>
              </a:rPr>
              <a:t>BERT</a:t>
            </a:r>
            <a:r>
              <a:rPr lang="en-US" sz="1800">
                <a:latin typeface="Times New Roman" panose="02020603050405020304" pitchFamily="18" charset="0"/>
                <a:cs typeface="Times New Roman" panose="02020603050405020304" pitchFamily="18" charset="0"/>
              </a:rPr>
              <a:t> model:</a:t>
            </a:r>
            <a:endParaRPr lang="en-IN" sz="180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76CF2C84-9B5F-3DC7-33F3-4705DE4A93F9}"/>
              </a:ext>
            </a:extLst>
          </p:cNvPr>
          <p:cNvSpPr txBox="1"/>
          <p:nvPr/>
        </p:nvSpPr>
        <p:spPr>
          <a:xfrm>
            <a:off x="6517171" y="1063432"/>
            <a:ext cx="5361562" cy="646331"/>
          </a:xfrm>
          <a:prstGeom prst="rect">
            <a:avLst/>
          </a:prstGeom>
          <a:noFill/>
        </p:spPr>
        <p:txBody>
          <a:bodyPr wrap="square" rtlCol="0">
            <a:spAutoFit/>
          </a:bodyPr>
          <a:lstStyle/>
          <a:p>
            <a:r>
              <a:rPr lang="en-US" sz="1800">
                <a:latin typeface="Times New Roman" panose="02020603050405020304" pitchFamily="18" charset="0"/>
                <a:cs typeface="Times New Roman" panose="02020603050405020304" pitchFamily="18" charset="0"/>
              </a:rPr>
              <a:t>Emotion Detection Dataset Graphical Representation of </a:t>
            </a:r>
            <a:r>
              <a:rPr lang="en-US" sz="1800" b="1">
                <a:latin typeface="Times New Roman" panose="02020603050405020304" pitchFamily="18" charset="0"/>
                <a:cs typeface="Times New Roman" panose="02020603050405020304" pitchFamily="18" charset="0"/>
              </a:rPr>
              <a:t>BERT</a:t>
            </a:r>
            <a:r>
              <a:rPr lang="en-US" sz="1800">
                <a:latin typeface="Times New Roman" panose="02020603050405020304" pitchFamily="18" charset="0"/>
                <a:cs typeface="Times New Roman" panose="02020603050405020304" pitchFamily="18" charset="0"/>
              </a:rPr>
              <a:t> model:</a:t>
            </a:r>
            <a:endParaRPr lang="en-IN" sz="180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2EB44466-00BC-D8E8-B619-D34F801C0A52}"/>
              </a:ext>
            </a:extLst>
          </p:cNvPr>
          <p:cNvPicPr>
            <a:picLocks noChangeAspect="1"/>
          </p:cNvPicPr>
          <p:nvPr/>
        </p:nvPicPr>
        <p:blipFill>
          <a:blip r:embed="rId4"/>
          <a:stretch>
            <a:fillRect/>
          </a:stretch>
        </p:blipFill>
        <p:spPr>
          <a:xfrm>
            <a:off x="347982" y="1889965"/>
            <a:ext cx="5326849" cy="4239902"/>
          </a:xfrm>
          <a:prstGeom prst="rect">
            <a:avLst/>
          </a:prstGeom>
          <a:ln>
            <a:noFill/>
          </a:ln>
          <a:effectLst/>
        </p:spPr>
      </p:pic>
      <p:pic>
        <p:nvPicPr>
          <p:cNvPr id="9" name="Picture 8">
            <a:extLst>
              <a:ext uri="{FF2B5EF4-FFF2-40B4-BE49-F238E27FC236}">
                <a16:creationId xmlns:a16="http://schemas.microsoft.com/office/drawing/2014/main" id="{65601559-8921-B88D-C4D4-9C323650EF62}"/>
              </a:ext>
            </a:extLst>
          </p:cNvPr>
          <p:cNvPicPr>
            <a:picLocks noChangeAspect="1"/>
          </p:cNvPicPr>
          <p:nvPr/>
        </p:nvPicPr>
        <p:blipFill>
          <a:blip r:embed="rId5"/>
          <a:srcRect t="1726"/>
          <a:stretch/>
        </p:blipFill>
        <p:spPr>
          <a:xfrm>
            <a:off x="6374921" y="1998132"/>
            <a:ext cx="5216133" cy="4131735"/>
          </a:xfrm>
          <a:prstGeom prst="rect">
            <a:avLst/>
          </a:prstGeom>
          <a:ln>
            <a:noFill/>
          </a:ln>
          <a:effectLst/>
        </p:spPr>
      </p:pic>
    </p:spTree>
    <p:extLst>
      <p:ext uri="{BB962C8B-B14F-4D97-AF65-F5344CB8AC3E}">
        <p14:creationId xmlns:p14="http://schemas.microsoft.com/office/powerpoint/2010/main" val="10666907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42">
          <a:extLst>
            <a:ext uri="{FF2B5EF4-FFF2-40B4-BE49-F238E27FC236}">
              <a16:creationId xmlns:a16="http://schemas.microsoft.com/office/drawing/2014/main" id="{C667F293-CFCD-EC07-C9D7-B4AED78B4DC1}"/>
            </a:ext>
          </a:extLst>
        </p:cNvPr>
        <p:cNvGrpSpPr/>
        <p:nvPr/>
      </p:nvGrpSpPr>
      <p:grpSpPr>
        <a:xfrm>
          <a:off x="0" y="0"/>
          <a:ext cx="0" cy="0"/>
          <a:chOff x="0" y="0"/>
          <a:chExt cx="0" cy="0"/>
        </a:xfrm>
      </p:grpSpPr>
      <p:sp>
        <p:nvSpPr>
          <p:cNvPr id="143" name="Google Shape;143;p13">
            <a:extLst>
              <a:ext uri="{FF2B5EF4-FFF2-40B4-BE49-F238E27FC236}">
                <a16:creationId xmlns:a16="http://schemas.microsoft.com/office/drawing/2014/main" id="{48AB4D1C-2EEC-13F9-D56E-64A468F45748}"/>
              </a:ext>
            </a:extLst>
          </p:cNvPr>
          <p:cNvSpPr txBox="1">
            <a:spLocks noGrp="1"/>
          </p:cNvSpPr>
          <p:nvPr>
            <p:ph type="title"/>
          </p:nvPr>
        </p:nvSpPr>
        <p:spPr>
          <a:xfrm>
            <a:off x="534249" y="245854"/>
            <a:ext cx="6696283" cy="443711"/>
          </a:xfrm>
          <a:prstGeom prst="rect">
            <a:avLst/>
          </a:prstGeom>
          <a:noFill/>
          <a:ln>
            <a:noFill/>
          </a:ln>
        </p:spPr>
        <p:txBody>
          <a:bodyPr spcFirstLastPara="1" wrap="square" lIns="0" tIns="12700" rIns="0" bIns="0" anchor="ctr" anchorCtr="0">
            <a:spAutoFit/>
          </a:bodyPr>
          <a:lstStyle/>
          <a:p>
            <a:pPr marL="12700" lvl="0" indent="0" algn="l" rtl="0">
              <a:lnSpc>
                <a:spcPct val="100000"/>
              </a:lnSpc>
              <a:spcBef>
                <a:spcPts val="0"/>
              </a:spcBef>
              <a:spcAft>
                <a:spcPts val="0"/>
              </a:spcAft>
              <a:buClr>
                <a:srgbClr val="04A2B9"/>
              </a:buClr>
              <a:buSzPts val="2400"/>
              <a:buFont typeface="Proxima Nova"/>
              <a:buNone/>
            </a:pPr>
            <a:r>
              <a:rPr lang="en-US" sz="2800">
                <a:solidFill>
                  <a:srgbClr val="0070C0"/>
                </a:solidFill>
                <a:latin typeface="Times New Roman" panose="02020603050405020304" pitchFamily="18" charset="0"/>
                <a:ea typeface="Proxima Nova"/>
                <a:cs typeface="Times New Roman" panose="02020603050405020304" pitchFamily="18" charset="0"/>
                <a:sym typeface="Proxima Nova"/>
              </a:rPr>
              <a:t>4. Result Analysis (Acoustic Data)</a:t>
            </a:r>
            <a:endParaRPr lang="en-US" sz="2800">
              <a:latin typeface="Times New Roman" panose="02020603050405020304" pitchFamily="18" charset="0"/>
              <a:ea typeface="Proxima Nova"/>
              <a:cs typeface="Times New Roman" panose="02020603050405020304" pitchFamily="18" charset="0"/>
              <a:sym typeface="Proxima Nova"/>
            </a:endParaRPr>
          </a:p>
        </p:txBody>
      </p:sp>
      <p:graphicFrame>
        <p:nvGraphicFramePr>
          <p:cNvPr id="5" name="Table 4">
            <a:extLst>
              <a:ext uri="{FF2B5EF4-FFF2-40B4-BE49-F238E27FC236}">
                <a16:creationId xmlns:a16="http://schemas.microsoft.com/office/drawing/2014/main" id="{2DD8AFA3-141A-7052-3A25-49524955F4F0}"/>
              </a:ext>
            </a:extLst>
          </p:cNvPr>
          <p:cNvGraphicFramePr>
            <a:graphicFrameLocks noGrp="1"/>
          </p:cNvGraphicFramePr>
          <p:nvPr>
            <p:extLst>
              <p:ext uri="{D42A27DB-BD31-4B8C-83A1-F6EECF244321}">
                <p14:modId xmlns:p14="http://schemas.microsoft.com/office/powerpoint/2010/main" val="3925001726"/>
              </p:ext>
            </p:extLst>
          </p:nvPr>
        </p:nvGraphicFramePr>
        <p:xfrm>
          <a:off x="1733910" y="1681113"/>
          <a:ext cx="9031857" cy="2994406"/>
        </p:xfrm>
        <a:graphic>
          <a:graphicData uri="http://schemas.openxmlformats.org/drawingml/2006/table">
            <a:tbl>
              <a:tblPr firstRow="1" bandRow="1">
                <a:tableStyleId>{3C2FFA5D-87B4-456A-9821-1D502468CF0F}</a:tableStyleId>
              </a:tblPr>
              <a:tblGrid>
                <a:gridCol w="1976664">
                  <a:extLst>
                    <a:ext uri="{9D8B030D-6E8A-4147-A177-3AD203B41FA5}">
                      <a16:colId xmlns:a16="http://schemas.microsoft.com/office/drawing/2014/main" val="3872764885"/>
                    </a:ext>
                  </a:extLst>
                </a:gridCol>
                <a:gridCol w="1634325">
                  <a:extLst>
                    <a:ext uri="{9D8B030D-6E8A-4147-A177-3AD203B41FA5}">
                      <a16:colId xmlns:a16="http://schemas.microsoft.com/office/drawing/2014/main" val="644775033"/>
                    </a:ext>
                  </a:extLst>
                </a:gridCol>
                <a:gridCol w="1806956">
                  <a:extLst>
                    <a:ext uri="{9D8B030D-6E8A-4147-A177-3AD203B41FA5}">
                      <a16:colId xmlns:a16="http://schemas.microsoft.com/office/drawing/2014/main" val="1400762155"/>
                    </a:ext>
                  </a:extLst>
                </a:gridCol>
                <a:gridCol w="1806956">
                  <a:extLst>
                    <a:ext uri="{9D8B030D-6E8A-4147-A177-3AD203B41FA5}">
                      <a16:colId xmlns:a16="http://schemas.microsoft.com/office/drawing/2014/main" val="592418965"/>
                    </a:ext>
                  </a:extLst>
                </a:gridCol>
                <a:gridCol w="1806956">
                  <a:extLst>
                    <a:ext uri="{9D8B030D-6E8A-4147-A177-3AD203B41FA5}">
                      <a16:colId xmlns:a16="http://schemas.microsoft.com/office/drawing/2014/main" val="3331349773"/>
                    </a:ext>
                  </a:extLst>
                </a:gridCol>
              </a:tblGrid>
              <a:tr h="499066">
                <a:tc>
                  <a:txBody>
                    <a:bodyPr/>
                    <a:lstStyle/>
                    <a:p>
                      <a:pPr algn="ctr"/>
                      <a:r>
                        <a:rPr lang="en-US" dirty="0"/>
                        <a:t>Model Name</a:t>
                      </a:r>
                      <a:endParaRPr lang="en-IN" dirty="0"/>
                    </a:p>
                  </a:txBody>
                  <a:tcPr/>
                </a:tc>
                <a:tc>
                  <a:txBody>
                    <a:bodyPr/>
                    <a:lstStyle/>
                    <a:p>
                      <a:pPr algn="ctr"/>
                      <a:r>
                        <a:rPr lang="en-US"/>
                        <a:t>Accuracy</a:t>
                      </a:r>
                      <a:endParaRPr lang="en-IN"/>
                    </a:p>
                  </a:txBody>
                  <a:tcPr/>
                </a:tc>
                <a:tc>
                  <a:txBody>
                    <a:bodyPr/>
                    <a:lstStyle/>
                    <a:p>
                      <a:pPr algn="ctr"/>
                      <a:r>
                        <a:rPr lang="en-US"/>
                        <a:t>Precision</a:t>
                      </a:r>
                      <a:endParaRPr lang="en-IN"/>
                    </a:p>
                  </a:txBody>
                  <a:tcPr/>
                </a:tc>
                <a:tc>
                  <a:txBody>
                    <a:bodyPr/>
                    <a:lstStyle/>
                    <a:p>
                      <a:pPr algn="ctr"/>
                      <a:r>
                        <a:rPr lang="en-US"/>
                        <a:t>Recall</a:t>
                      </a:r>
                      <a:endParaRPr lang="en-IN"/>
                    </a:p>
                  </a:txBody>
                  <a:tcPr/>
                </a:tc>
                <a:tc>
                  <a:txBody>
                    <a:bodyPr/>
                    <a:lstStyle/>
                    <a:p>
                      <a:pPr algn="ctr"/>
                      <a:r>
                        <a:rPr lang="en-US" dirty="0"/>
                        <a:t>F1_Score</a:t>
                      </a:r>
                      <a:endParaRPr lang="en-IN" dirty="0"/>
                    </a:p>
                  </a:txBody>
                  <a:tcPr/>
                </a:tc>
                <a:extLst>
                  <a:ext uri="{0D108BD9-81ED-4DB2-BD59-A6C34878D82A}">
                    <a16:rowId xmlns:a16="http://schemas.microsoft.com/office/drawing/2014/main" val="4117286739"/>
                  </a:ext>
                </a:extLst>
              </a:tr>
              <a:tr h="499068">
                <a:tc>
                  <a:txBody>
                    <a:bodyPr/>
                    <a:lstStyle/>
                    <a:p>
                      <a:pPr algn="ctr"/>
                      <a:r>
                        <a:rPr lang="en-IN" sz="1400" b="0" i="0" u="none" strike="noStrike" cap="none" dirty="0">
                          <a:solidFill>
                            <a:schemeClr val="dk1"/>
                          </a:solidFill>
                          <a:effectLst/>
                          <a:latin typeface="+mn-lt"/>
                          <a:ea typeface="+mn-ea"/>
                          <a:cs typeface="+mn-cs"/>
                          <a:sym typeface="Arial"/>
                        </a:rPr>
                        <a:t>CNN</a:t>
                      </a:r>
                      <a:endParaRPr lang="en-IN" dirty="0"/>
                    </a:p>
                  </a:txBody>
                  <a:tcPr/>
                </a:tc>
                <a:tc>
                  <a:txBody>
                    <a:bodyPr/>
                    <a:lstStyle/>
                    <a:p>
                      <a:pPr marL="104140" indent="-6350" algn="ctr">
                        <a:lnSpc>
                          <a:spcPct val="150000"/>
                        </a:lnSpc>
                        <a:spcAft>
                          <a:spcPts val="145"/>
                        </a:spcAft>
                        <a:buNone/>
                      </a:pPr>
                      <a:r>
                        <a:rPr lang="en-IN" sz="1400" dirty="0">
                          <a:solidFill>
                            <a:srgbClr val="000000"/>
                          </a:solidFill>
                          <a:effectLst/>
                          <a:latin typeface="+mn-lt"/>
                          <a:ea typeface="Times New Roman" panose="02020603050405020304" pitchFamily="18" charset="0"/>
                          <a:cs typeface="Shruti" panose="020B0502040204020203" pitchFamily="34" charset="0"/>
                        </a:rPr>
                        <a:t>41%</a:t>
                      </a:r>
                    </a:p>
                  </a:txBody>
                  <a:tcPr marL="68580" marR="68580" marT="0" marB="0"/>
                </a:tc>
                <a:tc>
                  <a:txBody>
                    <a:bodyPr/>
                    <a:lstStyle/>
                    <a:p>
                      <a:pPr marL="104140" indent="-6350" algn="ctr">
                        <a:lnSpc>
                          <a:spcPct val="150000"/>
                        </a:lnSpc>
                        <a:spcAft>
                          <a:spcPts val="145"/>
                        </a:spcAft>
                        <a:buNone/>
                      </a:pPr>
                      <a:r>
                        <a:rPr lang="en-IN" sz="1400" dirty="0">
                          <a:solidFill>
                            <a:srgbClr val="000000"/>
                          </a:solidFill>
                          <a:effectLst/>
                          <a:latin typeface="+mn-lt"/>
                          <a:ea typeface="Times New Roman" panose="02020603050405020304" pitchFamily="18" charset="0"/>
                          <a:cs typeface="Shruti" panose="020B0502040204020203" pitchFamily="34" charset="0"/>
                        </a:rPr>
                        <a:t>59%</a:t>
                      </a:r>
                    </a:p>
                  </a:txBody>
                  <a:tcPr marL="68580" marR="68580" marT="0" marB="0"/>
                </a:tc>
                <a:tc>
                  <a:txBody>
                    <a:bodyPr/>
                    <a:lstStyle/>
                    <a:p>
                      <a:pPr marL="104140" indent="-6350" algn="ctr">
                        <a:lnSpc>
                          <a:spcPct val="150000"/>
                        </a:lnSpc>
                        <a:spcAft>
                          <a:spcPts val="145"/>
                        </a:spcAft>
                        <a:buNone/>
                      </a:pPr>
                      <a:r>
                        <a:rPr lang="en-IN" sz="1400" dirty="0">
                          <a:solidFill>
                            <a:srgbClr val="000000"/>
                          </a:solidFill>
                          <a:effectLst/>
                          <a:latin typeface="+mn-lt"/>
                          <a:ea typeface="Times New Roman" panose="02020603050405020304" pitchFamily="18" charset="0"/>
                          <a:cs typeface="Shruti" panose="020B0502040204020203" pitchFamily="34" charset="0"/>
                        </a:rPr>
                        <a:t>41%</a:t>
                      </a:r>
                    </a:p>
                  </a:txBody>
                  <a:tcPr marL="68580" marR="68580" marT="0" marB="0"/>
                </a:tc>
                <a:tc>
                  <a:txBody>
                    <a:bodyPr/>
                    <a:lstStyle/>
                    <a:p>
                      <a:pPr marL="104140" indent="-6350" algn="ctr">
                        <a:lnSpc>
                          <a:spcPct val="150000"/>
                        </a:lnSpc>
                        <a:spcAft>
                          <a:spcPts val="145"/>
                        </a:spcAft>
                        <a:buNone/>
                      </a:pPr>
                      <a:r>
                        <a:rPr lang="en-IN" sz="1400" dirty="0">
                          <a:solidFill>
                            <a:srgbClr val="000000"/>
                          </a:solidFill>
                          <a:effectLst/>
                          <a:latin typeface="+mn-lt"/>
                          <a:ea typeface="Times New Roman" panose="02020603050405020304" pitchFamily="18" charset="0"/>
                          <a:cs typeface="Shruti" panose="020B0502040204020203" pitchFamily="34" charset="0"/>
                        </a:rPr>
                        <a:t>37%</a:t>
                      </a:r>
                    </a:p>
                  </a:txBody>
                  <a:tcPr marL="68580" marR="68580" marT="0" marB="0"/>
                </a:tc>
                <a:extLst>
                  <a:ext uri="{0D108BD9-81ED-4DB2-BD59-A6C34878D82A}">
                    <a16:rowId xmlns:a16="http://schemas.microsoft.com/office/drawing/2014/main" val="1458034707"/>
                  </a:ext>
                </a:extLst>
              </a:tr>
              <a:tr h="499068">
                <a:tc>
                  <a:txBody>
                    <a:bodyPr/>
                    <a:lstStyle/>
                    <a:p>
                      <a:pPr algn="ctr"/>
                      <a:r>
                        <a:rPr lang="en-US" dirty="0"/>
                        <a:t>CNN - BiLSTM</a:t>
                      </a:r>
                      <a:endParaRPr lang="en-IN" dirty="0"/>
                    </a:p>
                  </a:txBody>
                  <a:tcPr/>
                </a:tc>
                <a:tc>
                  <a:txBody>
                    <a:bodyPr/>
                    <a:lstStyle/>
                    <a:p>
                      <a:pPr algn="ctr"/>
                      <a:r>
                        <a:rPr lang="en-US" dirty="0"/>
                        <a:t>39.31%</a:t>
                      </a:r>
                      <a:endParaRPr lang="en-IN" dirty="0"/>
                    </a:p>
                  </a:txBody>
                  <a:tcPr/>
                </a:tc>
                <a:tc>
                  <a:txBody>
                    <a:bodyPr/>
                    <a:lstStyle/>
                    <a:p>
                      <a:pPr algn="ctr"/>
                      <a:r>
                        <a:rPr lang="en-US" dirty="0"/>
                        <a:t>39.17%</a:t>
                      </a:r>
                      <a:endParaRPr lang="en-IN" dirty="0"/>
                    </a:p>
                  </a:txBody>
                  <a:tcPr/>
                </a:tc>
                <a:tc>
                  <a:txBody>
                    <a:bodyPr/>
                    <a:lstStyle/>
                    <a:p>
                      <a:pPr algn="ctr"/>
                      <a:r>
                        <a:rPr lang="en-US" dirty="0"/>
                        <a:t>39.32%</a:t>
                      </a:r>
                      <a:endParaRPr lang="en-IN" dirty="0"/>
                    </a:p>
                  </a:txBody>
                  <a:tcPr/>
                </a:tc>
                <a:tc>
                  <a:txBody>
                    <a:bodyPr/>
                    <a:lstStyle/>
                    <a:p>
                      <a:pPr algn="ctr"/>
                      <a:r>
                        <a:rPr lang="en-US" dirty="0"/>
                        <a:t>38.85%</a:t>
                      </a:r>
                      <a:endParaRPr lang="en-IN" dirty="0"/>
                    </a:p>
                  </a:txBody>
                  <a:tcPr/>
                </a:tc>
                <a:extLst>
                  <a:ext uri="{0D108BD9-81ED-4DB2-BD59-A6C34878D82A}">
                    <a16:rowId xmlns:a16="http://schemas.microsoft.com/office/drawing/2014/main" val="816543432"/>
                  </a:ext>
                </a:extLst>
              </a:tr>
              <a:tr h="499068">
                <a:tc>
                  <a:txBody>
                    <a:bodyPr/>
                    <a:lstStyle/>
                    <a:p>
                      <a:pPr algn="ctr"/>
                      <a:r>
                        <a:rPr lang="en-US" dirty="0"/>
                        <a:t>CNN -Transformer</a:t>
                      </a:r>
                      <a:endParaRPr lang="en-IN" dirty="0"/>
                    </a:p>
                  </a:txBody>
                  <a:tcPr/>
                </a:tc>
                <a:tc>
                  <a:txBody>
                    <a:bodyPr/>
                    <a:lstStyle/>
                    <a:p>
                      <a:pPr algn="ctr"/>
                      <a:r>
                        <a:rPr lang="en-IN" dirty="0"/>
                        <a:t>60.64%</a:t>
                      </a:r>
                    </a:p>
                  </a:txBody>
                  <a:tcPr/>
                </a:tc>
                <a:tc>
                  <a:txBody>
                    <a:bodyPr/>
                    <a:lstStyle/>
                    <a:p>
                      <a:pPr algn="ctr"/>
                      <a:r>
                        <a:rPr lang="en-US" dirty="0"/>
                        <a:t> 60.73%</a:t>
                      </a:r>
                      <a:endParaRPr lang="en-IN" dirty="0"/>
                    </a:p>
                  </a:txBody>
                  <a:tcPr/>
                </a:tc>
                <a:tc>
                  <a:txBody>
                    <a:bodyPr/>
                    <a:lstStyle/>
                    <a:p>
                      <a:pPr algn="ctr"/>
                      <a:r>
                        <a:rPr lang="en-US" dirty="0"/>
                        <a:t>60.72%</a:t>
                      </a:r>
                      <a:endParaRPr lang="en-IN" dirty="0"/>
                    </a:p>
                  </a:txBody>
                  <a:tcPr/>
                </a:tc>
                <a:tc>
                  <a:txBody>
                    <a:bodyPr/>
                    <a:lstStyle/>
                    <a:p>
                      <a:pPr algn="ctr"/>
                      <a:r>
                        <a:rPr lang="en-US" dirty="0"/>
                        <a:t>59.09%</a:t>
                      </a:r>
                      <a:endParaRPr lang="en-IN" dirty="0"/>
                    </a:p>
                  </a:txBody>
                  <a:tcPr/>
                </a:tc>
                <a:extLst>
                  <a:ext uri="{0D108BD9-81ED-4DB2-BD59-A6C34878D82A}">
                    <a16:rowId xmlns:a16="http://schemas.microsoft.com/office/drawing/2014/main" val="1759148521"/>
                  </a:ext>
                </a:extLst>
              </a:tr>
              <a:tr h="499068">
                <a:tc>
                  <a:txBody>
                    <a:bodyPr/>
                    <a:lstStyle/>
                    <a:p>
                      <a:pPr marL="104140" indent="-6350" algn="ctr">
                        <a:lnSpc>
                          <a:spcPct val="150000"/>
                        </a:lnSpc>
                        <a:spcAft>
                          <a:spcPts val="145"/>
                        </a:spcAft>
                        <a:buNone/>
                      </a:pPr>
                      <a:r>
                        <a:rPr lang="en-US" sz="1400" dirty="0">
                          <a:solidFill>
                            <a:srgbClr val="000000"/>
                          </a:solidFill>
                          <a:effectLst/>
                          <a:latin typeface="+mn-lt"/>
                          <a:ea typeface="Times New Roman" panose="02020603050405020304" pitchFamily="18" charset="0"/>
                          <a:cs typeface="Shruti" panose="020B0502040204020203" pitchFamily="34" charset="0"/>
                        </a:rPr>
                        <a:t>CNN-RNN</a:t>
                      </a:r>
                      <a:endParaRPr lang="en-IN" sz="1400" dirty="0">
                        <a:solidFill>
                          <a:srgbClr val="000000"/>
                        </a:solidFill>
                        <a:effectLst/>
                        <a:latin typeface="+mn-lt"/>
                        <a:ea typeface="Times New Roman" panose="02020603050405020304" pitchFamily="18" charset="0"/>
                        <a:cs typeface="Shruti" panose="020B0502040204020203" pitchFamily="34" charset="0"/>
                      </a:endParaRPr>
                    </a:p>
                  </a:txBody>
                  <a:tcPr marL="68580" marR="68580" marT="0" marB="0"/>
                </a:tc>
                <a:tc>
                  <a:txBody>
                    <a:bodyPr/>
                    <a:lstStyle/>
                    <a:p>
                      <a:pPr marL="104140" indent="-6350" algn="ctr">
                        <a:lnSpc>
                          <a:spcPct val="150000"/>
                        </a:lnSpc>
                        <a:spcAft>
                          <a:spcPts val="145"/>
                        </a:spcAft>
                        <a:buNone/>
                      </a:pPr>
                      <a:r>
                        <a:rPr lang="en-IN" sz="1400" dirty="0">
                          <a:solidFill>
                            <a:srgbClr val="000000"/>
                          </a:solidFill>
                          <a:effectLst/>
                          <a:latin typeface="+mn-lt"/>
                          <a:ea typeface="Times New Roman" panose="02020603050405020304" pitchFamily="18" charset="0"/>
                          <a:cs typeface="Shruti" panose="020B0502040204020203" pitchFamily="34" charset="0"/>
                        </a:rPr>
                        <a:t>63%</a:t>
                      </a:r>
                    </a:p>
                  </a:txBody>
                  <a:tcPr marL="68580" marR="68580" marT="0" marB="0"/>
                </a:tc>
                <a:tc>
                  <a:txBody>
                    <a:bodyPr/>
                    <a:lstStyle/>
                    <a:p>
                      <a:pPr marL="104140" indent="-6350" algn="ctr">
                        <a:lnSpc>
                          <a:spcPct val="150000"/>
                        </a:lnSpc>
                        <a:spcAft>
                          <a:spcPts val="145"/>
                        </a:spcAft>
                        <a:buNone/>
                      </a:pPr>
                      <a:r>
                        <a:rPr lang="en-US" sz="1400" dirty="0">
                          <a:solidFill>
                            <a:srgbClr val="000000"/>
                          </a:solidFill>
                          <a:effectLst/>
                          <a:latin typeface="+mn-lt"/>
                          <a:ea typeface="Times New Roman" panose="02020603050405020304" pitchFamily="18" charset="0"/>
                          <a:cs typeface="Shruti" panose="020B0502040204020203" pitchFamily="34" charset="0"/>
                        </a:rPr>
                        <a:t>64%</a:t>
                      </a:r>
                      <a:endParaRPr lang="en-IN" sz="1400" dirty="0">
                        <a:solidFill>
                          <a:srgbClr val="000000"/>
                        </a:solidFill>
                        <a:effectLst/>
                        <a:latin typeface="+mn-lt"/>
                        <a:ea typeface="Times New Roman" panose="02020603050405020304" pitchFamily="18" charset="0"/>
                        <a:cs typeface="Shruti" panose="020B0502040204020203" pitchFamily="34" charset="0"/>
                      </a:endParaRPr>
                    </a:p>
                  </a:txBody>
                  <a:tcPr marL="68580" marR="68580" marT="0" marB="0"/>
                </a:tc>
                <a:tc>
                  <a:txBody>
                    <a:bodyPr/>
                    <a:lstStyle/>
                    <a:p>
                      <a:pPr marL="104140" indent="-6350" algn="ctr">
                        <a:lnSpc>
                          <a:spcPct val="150000"/>
                        </a:lnSpc>
                        <a:spcAft>
                          <a:spcPts val="145"/>
                        </a:spcAft>
                        <a:buNone/>
                      </a:pPr>
                      <a:r>
                        <a:rPr lang="en-US" sz="1400" dirty="0">
                          <a:solidFill>
                            <a:srgbClr val="000000"/>
                          </a:solidFill>
                          <a:effectLst/>
                          <a:latin typeface="+mn-lt"/>
                          <a:ea typeface="Times New Roman" panose="02020603050405020304" pitchFamily="18" charset="0"/>
                          <a:cs typeface="Shruti" panose="020B0502040204020203" pitchFamily="34" charset="0"/>
                        </a:rPr>
                        <a:t>63%</a:t>
                      </a:r>
                      <a:endParaRPr lang="en-IN" sz="1400" dirty="0">
                        <a:solidFill>
                          <a:srgbClr val="000000"/>
                        </a:solidFill>
                        <a:effectLst/>
                        <a:latin typeface="+mn-lt"/>
                        <a:ea typeface="Times New Roman" panose="02020603050405020304" pitchFamily="18" charset="0"/>
                        <a:cs typeface="Shruti" panose="020B0502040204020203" pitchFamily="34" charset="0"/>
                      </a:endParaRPr>
                    </a:p>
                  </a:txBody>
                  <a:tcPr marL="68580" marR="68580" marT="0" marB="0"/>
                </a:tc>
                <a:tc>
                  <a:txBody>
                    <a:bodyPr/>
                    <a:lstStyle/>
                    <a:p>
                      <a:pPr marL="104140" indent="-6350" algn="ctr">
                        <a:lnSpc>
                          <a:spcPct val="150000"/>
                        </a:lnSpc>
                        <a:spcAft>
                          <a:spcPts val="145"/>
                        </a:spcAft>
                        <a:buNone/>
                      </a:pPr>
                      <a:r>
                        <a:rPr lang="en-US" sz="1400" dirty="0">
                          <a:solidFill>
                            <a:srgbClr val="000000"/>
                          </a:solidFill>
                          <a:effectLst/>
                          <a:latin typeface="+mn-lt"/>
                          <a:ea typeface="Times New Roman" panose="02020603050405020304" pitchFamily="18" charset="0"/>
                          <a:cs typeface="Shruti" panose="020B0502040204020203" pitchFamily="34" charset="0"/>
                        </a:rPr>
                        <a:t>63%</a:t>
                      </a:r>
                      <a:endParaRPr lang="en-IN" sz="1400" dirty="0">
                        <a:solidFill>
                          <a:srgbClr val="000000"/>
                        </a:solidFill>
                        <a:effectLst/>
                        <a:latin typeface="+mn-lt"/>
                        <a:ea typeface="Times New Roman" panose="02020603050405020304" pitchFamily="18" charset="0"/>
                        <a:cs typeface="Shruti" panose="020B0502040204020203" pitchFamily="34" charset="0"/>
                      </a:endParaRPr>
                    </a:p>
                  </a:txBody>
                  <a:tcPr marL="68580" marR="68580" marT="0" marB="0"/>
                </a:tc>
                <a:extLst>
                  <a:ext uri="{0D108BD9-81ED-4DB2-BD59-A6C34878D82A}">
                    <a16:rowId xmlns:a16="http://schemas.microsoft.com/office/drawing/2014/main" val="4238058273"/>
                  </a:ext>
                </a:extLst>
              </a:tr>
              <a:tr h="499068">
                <a:tc>
                  <a:txBody>
                    <a:bodyPr/>
                    <a:lstStyle/>
                    <a:p>
                      <a:pPr marL="104140" indent="-6350" algn="ctr">
                        <a:lnSpc>
                          <a:spcPct val="150000"/>
                        </a:lnSpc>
                        <a:spcAft>
                          <a:spcPts val="145"/>
                        </a:spcAft>
                        <a:buNone/>
                      </a:pPr>
                      <a:r>
                        <a:rPr lang="en-US" sz="1400" b="0" dirty="0">
                          <a:solidFill>
                            <a:srgbClr val="000000"/>
                          </a:solidFill>
                          <a:effectLst/>
                          <a:highlight>
                            <a:srgbClr val="FFFF00"/>
                          </a:highlight>
                          <a:latin typeface="+mn-lt"/>
                          <a:ea typeface="Times New Roman" panose="02020603050405020304" pitchFamily="18" charset="0"/>
                          <a:cs typeface="Shruti" panose="020B0502040204020203" pitchFamily="34" charset="0"/>
                        </a:rPr>
                        <a:t>CNN-LSTM</a:t>
                      </a:r>
                      <a:endParaRPr lang="en-IN" sz="1400" b="0" dirty="0">
                        <a:solidFill>
                          <a:srgbClr val="000000"/>
                        </a:solidFill>
                        <a:effectLst/>
                        <a:highlight>
                          <a:srgbClr val="FFFF00"/>
                        </a:highlight>
                        <a:latin typeface="+mn-lt"/>
                        <a:ea typeface="Times New Roman" panose="02020603050405020304" pitchFamily="18" charset="0"/>
                        <a:cs typeface="Shruti" panose="020B0502040204020203" pitchFamily="34" charset="0"/>
                      </a:endParaRPr>
                    </a:p>
                  </a:txBody>
                  <a:tcPr marL="68580" marR="68580" marT="0" marB="0"/>
                </a:tc>
                <a:tc>
                  <a:txBody>
                    <a:bodyPr/>
                    <a:lstStyle/>
                    <a:p>
                      <a:pPr marL="104140" indent="-6350" algn="ctr">
                        <a:lnSpc>
                          <a:spcPct val="150000"/>
                        </a:lnSpc>
                        <a:spcAft>
                          <a:spcPts val="145"/>
                        </a:spcAft>
                        <a:buNone/>
                      </a:pPr>
                      <a:r>
                        <a:rPr lang="en-IN" sz="1400" b="0" dirty="0">
                          <a:solidFill>
                            <a:srgbClr val="000000"/>
                          </a:solidFill>
                          <a:effectLst/>
                          <a:highlight>
                            <a:srgbClr val="FFFF00"/>
                          </a:highlight>
                          <a:latin typeface="+mn-lt"/>
                          <a:ea typeface="Times New Roman" panose="02020603050405020304" pitchFamily="18" charset="0"/>
                          <a:cs typeface="Shruti" panose="020B0502040204020203" pitchFamily="34" charset="0"/>
                        </a:rPr>
                        <a:t>85%</a:t>
                      </a:r>
                    </a:p>
                  </a:txBody>
                  <a:tcPr marL="68580" marR="68580" marT="0" marB="0"/>
                </a:tc>
                <a:tc>
                  <a:txBody>
                    <a:bodyPr/>
                    <a:lstStyle/>
                    <a:p>
                      <a:pPr marL="104140" indent="-6350" algn="ctr">
                        <a:lnSpc>
                          <a:spcPct val="150000"/>
                        </a:lnSpc>
                        <a:spcAft>
                          <a:spcPts val="145"/>
                        </a:spcAft>
                        <a:buNone/>
                      </a:pPr>
                      <a:r>
                        <a:rPr lang="en-IN" sz="1400" b="0" dirty="0">
                          <a:solidFill>
                            <a:srgbClr val="000000"/>
                          </a:solidFill>
                          <a:effectLst/>
                          <a:highlight>
                            <a:srgbClr val="FFFF00"/>
                          </a:highlight>
                          <a:latin typeface="+mn-lt"/>
                          <a:ea typeface="Times New Roman" panose="02020603050405020304" pitchFamily="18" charset="0"/>
                          <a:cs typeface="Shruti" panose="020B0502040204020203" pitchFamily="34" charset="0"/>
                        </a:rPr>
                        <a:t>85%</a:t>
                      </a:r>
                    </a:p>
                  </a:txBody>
                  <a:tcPr marL="68580" marR="68580" marT="0" marB="0"/>
                </a:tc>
                <a:tc>
                  <a:txBody>
                    <a:bodyPr/>
                    <a:lstStyle/>
                    <a:p>
                      <a:pPr marL="104140" indent="-6350" algn="ctr">
                        <a:lnSpc>
                          <a:spcPct val="150000"/>
                        </a:lnSpc>
                        <a:spcAft>
                          <a:spcPts val="145"/>
                        </a:spcAft>
                        <a:buNone/>
                      </a:pPr>
                      <a:r>
                        <a:rPr lang="en-IN" sz="1400" b="0" dirty="0">
                          <a:solidFill>
                            <a:srgbClr val="000000"/>
                          </a:solidFill>
                          <a:effectLst/>
                          <a:highlight>
                            <a:srgbClr val="FFFF00"/>
                          </a:highlight>
                          <a:latin typeface="+mn-lt"/>
                          <a:ea typeface="Times New Roman" panose="02020603050405020304" pitchFamily="18" charset="0"/>
                          <a:cs typeface="Shruti" panose="020B0502040204020203" pitchFamily="34" charset="0"/>
                        </a:rPr>
                        <a:t>85%</a:t>
                      </a:r>
                    </a:p>
                  </a:txBody>
                  <a:tcPr marL="68580" marR="68580" marT="0" marB="0"/>
                </a:tc>
                <a:tc>
                  <a:txBody>
                    <a:bodyPr/>
                    <a:lstStyle/>
                    <a:p>
                      <a:pPr marL="104140" indent="-6350" algn="ctr">
                        <a:lnSpc>
                          <a:spcPct val="150000"/>
                        </a:lnSpc>
                        <a:spcAft>
                          <a:spcPts val="145"/>
                        </a:spcAft>
                        <a:buNone/>
                      </a:pPr>
                      <a:r>
                        <a:rPr lang="en-IN" sz="1400" b="0" dirty="0">
                          <a:solidFill>
                            <a:srgbClr val="000000"/>
                          </a:solidFill>
                          <a:effectLst/>
                          <a:highlight>
                            <a:srgbClr val="FFFF00"/>
                          </a:highlight>
                          <a:latin typeface="+mn-lt"/>
                          <a:ea typeface="Times New Roman" panose="02020603050405020304" pitchFamily="18" charset="0"/>
                          <a:cs typeface="Shruti" panose="020B0502040204020203" pitchFamily="34" charset="0"/>
                        </a:rPr>
                        <a:t>85%</a:t>
                      </a:r>
                    </a:p>
                  </a:txBody>
                  <a:tcPr marL="68580" marR="68580" marT="0" marB="0"/>
                </a:tc>
                <a:extLst>
                  <a:ext uri="{0D108BD9-81ED-4DB2-BD59-A6C34878D82A}">
                    <a16:rowId xmlns:a16="http://schemas.microsoft.com/office/drawing/2014/main" val="3228355412"/>
                  </a:ext>
                </a:extLst>
              </a:tr>
            </a:tbl>
          </a:graphicData>
        </a:graphic>
      </p:graphicFrame>
      <p:sp>
        <p:nvSpPr>
          <p:cNvPr id="7" name="TextBox 6">
            <a:extLst>
              <a:ext uri="{FF2B5EF4-FFF2-40B4-BE49-F238E27FC236}">
                <a16:creationId xmlns:a16="http://schemas.microsoft.com/office/drawing/2014/main" id="{E2334CA2-20BE-1BBC-3108-1F08A34C1BDA}"/>
              </a:ext>
            </a:extLst>
          </p:cNvPr>
          <p:cNvSpPr txBox="1"/>
          <p:nvPr/>
        </p:nvSpPr>
        <p:spPr>
          <a:xfrm>
            <a:off x="457200" y="1023323"/>
            <a:ext cx="2760133" cy="369332"/>
          </a:xfrm>
          <a:prstGeom prst="rect">
            <a:avLst/>
          </a:prstGeom>
          <a:noFill/>
        </p:spPr>
        <p:txBody>
          <a:bodyPr wrap="square" rtlCol="0">
            <a:spAutoFit/>
          </a:bodyPr>
          <a:lstStyle/>
          <a:p>
            <a:r>
              <a:rPr lang="en-US" sz="1800">
                <a:latin typeface="Times New Roman" panose="02020603050405020304" pitchFamily="18" charset="0"/>
                <a:cs typeface="Times New Roman" panose="02020603050405020304" pitchFamily="18" charset="0"/>
              </a:rPr>
              <a:t>Emotion Detection Dataset:</a:t>
            </a:r>
            <a:endParaRPr lang="en-IN" sz="1800">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7DE455EE-F53F-3D5E-1155-97B328A15489}"/>
              </a:ext>
            </a:extLst>
          </p:cNvPr>
          <p:cNvSpPr txBox="1"/>
          <p:nvPr/>
        </p:nvSpPr>
        <p:spPr>
          <a:xfrm>
            <a:off x="2363556" y="4894236"/>
            <a:ext cx="8754775" cy="307777"/>
          </a:xfrm>
          <a:prstGeom prst="rect">
            <a:avLst/>
          </a:prstGeom>
          <a:noFill/>
        </p:spPr>
        <p:txBody>
          <a:bodyPr wrap="square">
            <a:spAutoFit/>
          </a:bodyPr>
          <a:lstStyle/>
          <a:p>
            <a:r>
              <a:rPr lang="en-US" b="1" dirty="0"/>
              <a:t>Thus, we selected CNN-LSTM model , as it  is giving high accuracy comparatively as of far.</a:t>
            </a:r>
            <a:endParaRPr lang="en-IN" b="1" dirty="0"/>
          </a:p>
        </p:txBody>
      </p:sp>
    </p:spTree>
    <p:extLst>
      <p:ext uri="{BB962C8B-B14F-4D97-AF65-F5344CB8AC3E}">
        <p14:creationId xmlns:p14="http://schemas.microsoft.com/office/powerpoint/2010/main" val="5623981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42">
          <a:extLst>
            <a:ext uri="{FF2B5EF4-FFF2-40B4-BE49-F238E27FC236}">
              <a16:creationId xmlns:a16="http://schemas.microsoft.com/office/drawing/2014/main" id="{9192C976-774C-B3D2-8B0E-A45A285F57E9}"/>
            </a:ext>
          </a:extLst>
        </p:cNvPr>
        <p:cNvGrpSpPr/>
        <p:nvPr/>
      </p:nvGrpSpPr>
      <p:grpSpPr>
        <a:xfrm>
          <a:off x="0" y="0"/>
          <a:ext cx="0" cy="0"/>
          <a:chOff x="0" y="0"/>
          <a:chExt cx="0" cy="0"/>
        </a:xfrm>
      </p:grpSpPr>
      <p:sp>
        <p:nvSpPr>
          <p:cNvPr id="143" name="Google Shape;143;p13">
            <a:extLst>
              <a:ext uri="{FF2B5EF4-FFF2-40B4-BE49-F238E27FC236}">
                <a16:creationId xmlns:a16="http://schemas.microsoft.com/office/drawing/2014/main" id="{45A05973-D6C5-8C89-C888-651BC5C2EE67}"/>
              </a:ext>
            </a:extLst>
          </p:cNvPr>
          <p:cNvSpPr txBox="1">
            <a:spLocks noGrp="1"/>
          </p:cNvSpPr>
          <p:nvPr>
            <p:ph type="title"/>
          </p:nvPr>
        </p:nvSpPr>
        <p:spPr>
          <a:xfrm>
            <a:off x="534249" y="245854"/>
            <a:ext cx="6696283" cy="443711"/>
          </a:xfrm>
          <a:prstGeom prst="rect">
            <a:avLst/>
          </a:prstGeom>
          <a:noFill/>
          <a:ln>
            <a:noFill/>
          </a:ln>
        </p:spPr>
        <p:txBody>
          <a:bodyPr spcFirstLastPara="1" wrap="square" lIns="0" tIns="12700" rIns="0" bIns="0" anchor="ctr" anchorCtr="0">
            <a:spAutoFit/>
          </a:bodyPr>
          <a:lstStyle/>
          <a:p>
            <a:pPr marL="12700" lvl="0" indent="0" algn="l" rtl="0">
              <a:lnSpc>
                <a:spcPct val="100000"/>
              </a:lnSpc>
              <a:spcBef>
                <a:spcPts val="0"/>
              </a:spcBef>
              <a:spcAft>
                <a:spcPts val="0"/>
              </a:spcAft>
              <a:buClr>
                <a:srgbClr val="04A2B9"/>
              </a:buClr>
              <a:buSzPts val="2400"/>
              <a:buFont typeface="Proxima Nova"/>
              <a:buNone/>
            </a:pPr>
            <a:r>
              <a:rPr lang="en-US" sz="2800">
                <a:solidFill>
                  <a:srgbClr val="0070C0"/>
                </a:solidFill>
                <a:latin typeface="Times New Roman" panose="02020603050405020304" pitchFamily="18" charset="0"/>
                <a:ea typeface="Proxima Nova"/>
                <a:cs typeface="Times New Roman" panose="02020603050405020304" pitchFamily="18" charset="0"/>
                <a:sym typeface="Proxima Nova"/>
              </a:rPr>
              <a:t>4. Result Analysis (Acoustic Data)</a:t>
            </a:r>
            <a:endParaRPr lang="en-US" sz="2800">
              <a:latin typeface="Times New Roman" panose="02020603050405020304" pitchFamily="18" charset="0"/>
              <a:ea typeface="Proxima Nova"/>
              <a:cs typeface="Times New Roman" panose="02020603050405020304" pitchFamily="18" charset="0"/>
              <a:sym typeface="Proxima Nova"/>
            </a:endParaRPr>
          </a:p>
        </p:txBody>
      </p:sp>
      <p:sp>
        <p:nvSpPr>
          <p:cNvPr id="8" name="TextBox 7">
            <a:extLst>
              <a:ext uri="{FF2B5EF4-FFF2-40B4-BE49-F238E27FC236}">
                <a16:creationId xmlns:a16="http://schemas.microsoft.com/office/drawing/2014/main" id="{DB9ED72A-56DA-8F50-61B2-8B7699B00394}"/>
              </a:ext>
            </a:extLst>
          </p:cNvPr>
          <p:cNvSpPr txBox="1"/>
          <p:nvPr/>
        </p:nvSpPr>
        <p:spPr>
          <a:xfrm>
            <a:off x="3598224" y="1239278"/>
            <a:ext cx="3846374" cy="400110"/>
          </a:xfrm>
          <a:prstGeom prst="rect">
            <a:avLst/>
          </a:prstGeom>
          <a:noFill/>
        </p:spPr>
        <p:txBody>
          <a:bodyPr wrap="square">
            <a:spAutoFit/>
          </a:bodyPr>
          <a:lstStyle/>
          <a:p>
            <a:pPr marR="0" algn="l" rtl="0"/>
            <a:r>
              <a:rPr lang="en-US" sz="2000" b="0" i="0" dirty="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Confusion Matrix of CNN-LSTM</a:t>
            </a:r>
            <a:endParaRPr lang="en-IN" sz="2000" dirty="0">
              <a:effectLst/>
            </a:endParaRPr>
          </a:p>
        </p:txBody>
      </p:sp>
      <p:pic>
        <p:nvPicPr>
          <p:cNvPr id="9" name="Picture 8">
            <a:extLst>
              <a:ext uri="{FF2B5EF4-FFF2-40B4-BE49-F238E27FC236}">
                <a16:creationId xmlns:a16="http://schemas.microsoft.com/office/drawing/2014/main" id="{C7865780-98DC-234F-113D-250228E4EF86}"/>
              </a:ext>
            </a:extLst>
          </p:cNvPr>
          <p:cNvPicPr>
            <a:picLocks noChangeAspect="1"/>
          </p:cNvPicPr>
          <p:nvPr/>
        </p:nvPicPr>
        <p:blipFill rotWithShape="1">
          <a:blip r:embed="rId4">
            <a:extLst>
              <a:ext uri="{28A0092B-C50C-407E-A947-70E740481C1C}">
                <a14:useLocalDpi xmlns:a14="http://schemas.microsoft.com/office/drawing/2010/main" val="0"/>
              </a:ext>
            </a:extLst>
          </a:blip>
          <a:srcRect l="2928" r="5053" b="3423"/>
          <a:stretch/>
        </p:blipFill>
        <p:spPr bwMode="auto">
          <a:xfrm>
            <a:off x="2878600" y="1797619"/>
            <a:ext cx="5869193" cy="4541637"/>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3430034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42">
          <a:extLst>
            <a:ext uri="{FF2B5EF4-FFF2-40B4-BE49-F238E27FC236}">
              <a16:creationId xmlns:a16="http://schemas.microsoft.com/office/drawing/2014/main" id="{B1556C01-3AA7-811B-96A4-8F6E43F95699}"/>
            </a:ext>
          </a:extLst>
        </p:cNvPr>
        <p:cNvGrpSpPr/>
        <p:nvPr/>
      </p:nvGrpSpPr>
      <p:grpSpPr>
        <a:xfrm>
          <a:off x="0" y="0"/>
          <a:ext cx="0" cy="0"/>
          <a:chOff x="0" y="0"/>
          <a:chExt cx="0" cy="0"/>
        </a:xfrm>
      </p:grpSpPr>
      <p:sp>
        <p:nvSpPr>
          <p:cNvPr id="143" name="Google Shape;143;p13">
            <a:extLst>
              <a:ext uri="{FF2B5EF4-FFF2-40B4-BE49-F238E27FC236}">
                <a16:creationId xmlns:a16="http://schemas.microsoft.com/office/drawing/2014/main" id="{9BC1AC18-7107-C1D9-8A02-94EE8D6CB111}"/>
              </a:ext>
            </a:extLst>
          </p:cNvPr>
          <p:cNvSpPr txBox="1">
            <a:spLocks noGrp="1"/>
          </p:cNvSpPr>
          <p:nvPr>
            <p:ph type="title"/>
          </p:nvPr>
        </p:nvSpPr>
        <p:spPr>
          <a:xfrm>
            <a:off x="534249" y="245854"/>
            <a:ext cx="6696283" cy="443711"/>
          </a:xfrm>
          <a:prstGeom prst="rect">
            <a:avLst/>
          </a:prstGeom>
          <a:noFill/>
          <a:ln>
            <a:noFill/>
          </a:ln>
        </p:spPr>
        <p:txBody>
          <a:bodyPr spcFirstLastPara="1" wrap="square" lIns="0" tIns="12700" rIns="0" bIns="0" anchor="ctr" anchorCtr="0">
            <a:spAutoFit/>
          </a:bodyPr>
          <a:lstStyle/>
          <a:p>
            <a:pPr marL="12700" lvl="0" indent="0" algn="l" rtl="0">
              <a:lnSpc>
                <a:spcPct val="100000"/>
              </a:lnSpc>
              <a:spcBef>
                <a:spcPts val="0"/>
              </a:spcBef>
              <a:spcAft>
                <a:spcPts val="0"/>
              </a:spcAft>
              <a:buClr>
                <a:srgbClr val="04A2B9"/>
              </a:buClr>
              <a:buSzPts val="2400"/>
              <a:buFont typeface="Proxima Nova"/>
              <a:buNone/>
            </a:pPr>
            <a:r>
              <a:rPr lang="en-US" sz="2800" dirty="0">
                <a:solidFill>
                  <a:srgbClr val="0070C0"/>
                </a:solidFill>
                <a:latin typeface="Times New Roman" panose="02020603050405020304" pitchFamily="18" charset="0"/>
                <a:ea typeface="Proxima Nova"/>
                <a:cs typeface="Times New Roman" panose="02020603050405020304" pitchFamily="18" charset="0"/>
                <a:sym typeface="Proxima Nova"/>
              </a:rPr>
              <a:t>4. Result Analysis (Visual Data)</a:t>
            </a:r>
            <a:endParaRPr lang="en-US" sz="2800" dirty="0">
              <a:latin typeface="Times New Roman" panose="02020603050405020304" pitchFamily="18" charset="0"/>
              <a:ea typeface="Proxima Nova"/>
              <a:cs typeface="Times New Roman" panose="02020603050405020304" pitchFamily="18" charset="0"/>
              <a:sym typeface="Proxima Nova"/>
            </a:endParaRPr>
          </a:p>
        </p:txBody>
      </p:sp>
      <p:graphicFrame>
        <p:nvGraphicFramePr>
          <p:cNvPr id="5" name="Table 4">
            <a:extLst>
              <a:ext uri="{FF2B5EF4-FFF2-40B4-BE49-F238E27FC236}">
                <a16:creationId xmlns:a16="http://schemas.microsoft.com/office/drawing/2014/main" id="{6CE92116-743F-FEAA-BFA6-ACA792A74CD4}"/>
              </a:ext>
            </a:extLst>
          </p:cNvPr>
          <p:cNvGraphicFramePr>
            <a:graphicFrameLocks noGrp="1"/>
          </p:cNvGraphicFramePr>
          <p:nvPr>
            <p:extLst>
              <p:ext uri="{D42A27DB-BD31-4B8C-83A1-F6EECF244321}">
                <p14:modId xmlns:p14="http://schemas.microsoft.com/office/powerpoint/2010/main" val="2596579091"/>
              </p:ext>
            </p:extLst>
          </p:nvPr>
        </p:nvGraphicFramePr>
        <p:xfrm>
          <a:off x="534249" y="1551956"/>
          <a:ext cx="6675873" cy="1427481"/>
        </p:xfrm>
        <a:graphic>
          <a:graphicData uri="http://schemas.openxmlformats.org/drawingml/2006/table">
            <a:tbl>
              <a:tblPr firstRow="1" bandRow="1">
                <a:tableStyleId>{3C2FFA5D-87B4-456A-9821-1D502468CF0F}</a:tableStyleId>
              </a:tblPr>
              <a:tblGrid>
                <a:gridCol w="1783833">
                  <a:extLst>
                    <a:ext uri="{9D8B030D-6E8A-4147-A177-3AD203B41FA5}">
                      <a16:colId xmlns:a16="http://schemas.microsoft.com/office/drawing/2014/main" val="3872764885"/>
                    </a:ext>
                  </a:extLst>
                </a:gridCol>
                <a:gridCol w="1630680">
                  <a:extLst>
                    <a:ext uri="{9D8B030D-6E8A-4147-A177-3AD203B41FA5}">
                      <a16:colId xmlns:a16="http://schemas.microsoft.com/office/drawing/2014/main" val="1400762155"/>
                    </a:ext>
                  </a:extLst>
                </a:gridCol>
                <a:gridCol w="1630680">
                  <a:extLst>
                    <a:ext uri="{9D8B030D-6E8A-4147-A177-3AD203B41FA5}">
                      <a16:colId xmlns:a16="http://schemas.microsoft.com/office/drawing/2014/main" val="592418965"/>
                    </a:ext>
                  </a:extLst>
                </a:gridCol>
                <a:gridCol w="1630680">
                  <a:extLst>
                    <a:ext uri="{9D8B030D-6E8A-4147-A177-3AD203B41FA5}">
                      <a16:colId xmlns:a16="http://schemas.microsoft.com/office/drawing/2014/main" val="3331349773"/>
                    </a:ext>
                  </a:extLst>
                </a:gridCol>
              </a:tblGrid>
              <a:tr h="0">
                <a:tc>
                  <a:txBody>
                    <a:bodyPr/>
                    <a:lstStyle/>
                    <a:p>
                      <a:pPr algn="ctr"/>
                      <a:r>
                        <a:rPr lang="en-US" dirty="0"/>
                        <a:t>Model Name</a:t>
                      </a:r>
                      <a:endParaRPr lang="en-IN" dirty="0"/>
                    </a:p>
                  </a:txBody>
                  <a:tcPr/>
                </a:tc>
                <a:tc>
                  <a:txBody>
                    <a:bodyPr/>
                    <a:lstStyle/>
                    <a:p>
                      <a:pPr algn="ctr"/>
                      <a:r>
                        <a:rPr lang="en-US" dirty="0"/>
                        <a:t>Precision</a:t>
                      </a:r>
                      <a:endParaRPr lang="en-IN" dirty="0"/>
                    </a:p>
                  </a:txBody>
                  <a:tcPr/>
                </a:tc>
                <a:tc>
                  <a:txBody>
                    <a:bodyPr/>
                    <a:lstStyle/>
                    <a:p>
                      <a:pPr algn="ctr"/>
                      <a:r>
                        <a:rPr lang="en-US"/>
                        <a:t>Recall</a:t>
                      </a:r>
                      <a:endParaRPr lang="en-IN"/>
                    </a:p>
                  </a:txBody>
                  <a:tcPr/>
                </a:tc>
                <a:tc>
                  <a:txBody>
                    <a:bodyPr/>
                    <a:lstStyle/>
                    <a:p>
                      <a:pPr algn="ctr"/>
                      <a:r>
                        <a:rPr lang="en-US"/>
                        <a:t>F1_Score</a:t>
                      </a:r>
                      <a:endParaRPr lang="en-IN"/>
                    </a:p>
                  </a:txBody>
                  <a:tcPr/>
                </a:tc>
                <a:extLst>
                  <a:ext uri="{0D108BD9-81ED-4DB2-BD59-A6C34878D82A}">
                    <a16:rowId xmlns:a16="http://schemas.microsoft.com/office/drawing/2014/main" val="4117286739"/>
                  </a:ext>
                </a:extLst>
              </a:tr>
              <a:tr h="374227">
                <a:tc>
                  <a:txBody>
                    <a:bodyPr/>
                    <a:lstStyle/>
                    <a:p>
                      <a:pPr marL="104140" indent="-6350" algn="ctr">
                        <a:lnSpc>
                          <a:spcPct val="150000"/>
                        </a:lnSpc>
                        <a:spcAft>
                          <a:spcPts val="145"/>
                        </a:spcAft>
                        <a:buNone/>
                      </a:pPr>
                      <a:r>
                        <a:rPr lang="en-IN" sz="1400">
                          <a:solidFill>
                            <a:srgbClr val="000000"/>
                          </a:solidFill>
                          <a:effectLst/>
                          <a:latin typeface="+mn-lt"/>
                          <a:ea typeface="Times New Roman" panose="02020603050405020304" pitchFamily="18" charset="0"/>
                          <a:cs typeface="Shruti" panose="020B0502040204020203" pitchFamily="34" charset="0"/>
                        </a:rPr>
                        <a:t>YOLOv8l</a:t>
                      </a:r>
                    </a:p>
                  </a:txBody>
                  <a:tcPr marL="68580" marR="68580" marT="0" marB="0"/>
                </a:tc>
                <a:tc>
                  <a:txBody>
                    <a:bodyPr/>
                    <a:lstStyle/>
                    <a:p>
                      <a:pPr marL="104140" indent="-6350" algn="ctr">
                        <a:lnSpc>
                          <a:spcPct val="150000"/>
                        </a:lnSpc>
                        <a:spcAft>
                          <a:spcPts val="145"/>
                        </a:spcAft>
                        <a:buNone/>
                      </a:pPr>
                      <a:r>
                        <a:rPr lang="en-IN" sz="1400" dirty="0">
                          <a:solidFill>
                            <a:srgbClr val="000000"/>
                          </a:solidFill>
                          <a:effectLst/>
                          <a:latin typeface="+mn-lt"/>
                          <a:ea typeface="Times New Roman" panose="02020603050405020304" pitchFamily="18" charset="0"/>
                          <a:cs typeface="Shruti" panose="020B0502040204020203" pitchFamily="34" charset="0"/>
                        </a:rPr>
                        <a:t>67%</a:t>
                      </a:r>
                    </a:p>
                  </a:txBody>
                  <a:tcPr marL="68580" marR="68580" marT="0" marB="0"/>
                </a:tc>
                <a:tc>
                  <a:txBody>
                    <a:bodyPr/>
                    <a:lstStyle/>
                    <a:p>
                      <a:pPr marL="104140" indent="-6350" algn="ctr">
                        <a:lnSpc>
                          <a:spcPct val="150000"/>
                        </a:lnSpc>
                        <a:spcAft>
                          <a:spcPts val="145"/>
                        </a:spcAft>
                        <a:buNone/>
                      </a:pPr>
                      <a:r>
                        <a:rPr lang="en-IN" sz="1400">
                          <a:solidFill>
                            <a:srgbClr val="000000"/>
                          </a:solidFill>
                          <a:effectLst/>
                          <a:latin typeface="+mn-lt"/>
                          <a:ea typeface="Times New Roman" panose="02020603050405020304" pitchFamily="18" charset="0"/>
                          <a:cs typeface="Shruti" panose="020B0502040204020203" pitchFamily="34" charset="0"/>
                        </a:rPr>
                        <a:t>75.35%</a:t>
                      </a:r>
                    </a:p>
                  </a:txBody>
                  <a:tcPr marL="68580" marR="68580" marT="0" marB="0"/>
                </a:tc>
                <a:tc>
                  <a:txBody>
                    <a:bodyPr/>
                    <a:lstStyle/>
                    <a:p>
                      <a:pPr marL="104140" indent="-6350" algn="ctr">
                        <a:lnSpc>
                          <a:spcPct val="150000"/>
                        </a:lnSpc>
                        <a:spcAft>
                          <a:spcPts val="145"/>
                        </a:spcAft>
                        <a:buNone/>
                      </a:pPr>
                      <a:r>
                        <a:rPr lang="en-IN" sz="1400" dirty="0">
                          <a:solidFill>
                            <a:srgbClr val="000000"/>
                          </a:solidFill>
                          <a:effectLst/>
                          <a:latin typeface="+mn-lt"/>
                          <a:ea typeface="Times New Roman" panose="02020603050405020304" pitchFamily="18" charset="0"/>
                          <a:cs typeface="Shruti" panose="020B0502040204020203" pitchFamily="34" charset="0"/>
                        </a:rPr>
                        <a:t>70.95%</a:t>
                      </a:r>
                    </a:p>
                  </a:txBody>
                  <a:tcPr marL="68580" marR="68580" marT="0" marB="0"/>
                </a:tc>
                <a:extLst>
                  <a:ext uri="{0D108BD9-81ED-4DB2-BD59-A6C34878D82A}">
                    <a16:rowId xmlns:a16="http://schemas.microsoft.com/office/drawing/2014/main" val="1458034707"/>
                  </a:ext>
                </a:extLst>
              </a:tr>
              <a:tr h="374227">
                <a:tc>
                  <a:txBody>
                    <a:bodyPr/>
                    <a:lstStyle/>
                    <a:p>
                      <a:pPr marL="104140" indent="-6350" algn="ctr">
                        <a:lnSpc>
                          <a:spcPct val="150000"/>
                        </a:lnSpc>
                        <a:spcAft>
                          <a:spcPts val="145"/>
                        </a:spcAft>
                        <a:buNone/>
                      </a:pPr>
                      <a:r>
                        <a:rPr lang="en-IN" sz="1400">
                          <a:solidFill>
                            <a:srgbClr val="000000"/>
                          </a:solidFill>
                          <a:effectLst/>
                          <a:latin typeface="+mn-lt"/>
                          <a:ea typeface="Times New Roman" panose="02020603050405020304" pitchFamily="18" charset="0"/>
                          <a:cs typeface="Shruti" panose="020B0502040204020203" pitchFamily="34" charset="0"/>
                        </a:rPr>
                        <a:t>YOLOv8m</a:t>
                      </a:r>
                    </a:p>
                  </a:txBody>
                  <a:tcPr marL="68580" marR="68580" marT="0" marB="0"/>
                </a:tc>
                <a:tc>
                  <a:txBody>
                    <a:bodyPr/>
                    <a:lstStyle/>
                    <a:p>
                      <a:pPr marL="104140" indent="-6350" algn="ctr">
                        <a:lnSpc>
                          <a:spcPct val="150000"/>
                        </a:lnSpc>
                        <a:spcAft>
                          <a:spcPts val="145"/>
                        </a:spcAft>
                        <a:buNone/>
                      </a:pPr>
                      <a:r>
                        <a:rPr lang="en-IN" sz="1400">
                          <a:solidFill>
                            <a:srgbClr val="000000"/>
                          </a:solidFill>
                          <a:effectLst/>
                          <a:latin typeface="+mn-lt"/>
                          <a:ea typeface="Times New Roman" panose="02020603050405020304" pitchFamily="18" charset="0"/>
                          <a:cs typeface="Shruti" panose="020B0502040204020203" pitchFamily="34" charset="0"/>
                        </a:rPr>
                        <a:t>69%</a:t>
                      </a:r>
                    </a:p>
                  </a:txBody>
                  <a:tcPr marL="68580" marR="68580" marT="0" marB="0"/>
                </a:tc>
                <a:tc>
                  <a:txBody>
                    <a:bodyPr/>
                    <a:lstStyle/>
                    <a:p>
                      <a:pPr marL="104140" indent="-6350" algn="ctr">
                        <a:lnSpc>
                          <a:spcPct val="150000"/>
                        </a:lnSpc>
                        <a:spcAft>
                          <a:spcPts val="145"/>
                        </a:spcAft>
                        <a:buNone/>
                      </a:pPr>
                      <a:r>
                        <a:rPr lang="en-IN" sz="1400">
                          <a:solidFill>
                            <a:srgbClr val="000000"/>
                          </a:solidFill>
                          <a:effectLst/>
                          <a:latin typeface="+mn-lt"/>
                          <a:ea typeface="Times New Roman" panose="02020603050405020304" pitchFamily="18" charset="0"/>
                          <a:cs typeface="Shruti" panose="020B0502040204020203" pitchFamily="34" charset="0"/>
                        </a:rPr>
                        <a:t>73.11%</a:t>
                      </a:r>
                    </a:p>
                  </a:txBody>
                  <a:tcPr marL="68580" marR="68580" marT="0" marB="0"/>
                </a:tc>
                <a:tc>
                  <a:txBody>
                    <a:bodyPr/>
                    <a:lstStyle/>
                    <a:p>
                      <a:pPr marL="104140" indent="-6350" algn="ctr">
                        <a:lnSpc>
                          <a:spcPct val="150000"/>
                        </a:lnSpc>
                        <a:spcAft>
                          <a:spcPts val="145"/>
                        </a:spcAft>
                        <a:buNone/>
                      </a:pPr>
                      <a:r>
                        <a:rPr lang="en-IN" sz="1400" dirty="0">
                          <a:solidFill>
                            <a:srgbClr val="000000"/>
                          </a:solidFill>
                          <a:effectLst/>
                          <a:latin typeface="+mn-lt"/>
                          <a:ea typeface="Times New Roman" panose="02020603050405020304" pitchFamily="18" charset="0"/>
                          <a:cs typeface="Shruti" panose="020B0502040204020203" pitchFamily="34" charset="0"/>
                        </a:rPr>
                        <a:t>71.18%</a:t>
                      </a:r>
                    </a:p>
                  </a:txBody>
                  <a:tcPr marL="68580" marR="68580" marT="0" marB="0"/>
                </a:tc>
                <a:extLst>
                  <a:ext uri="{0D108BD9-81ED-4DB2-BD59-A6C34878D82A}">
                    <a16:rowId xmlns:a16="http://schemas.microsoft.com/office/drawing/2014/main" val="816543432"/>
                  </a:ext>
                </a:extLst>
              </a:tr>
              <a:tr h="374227">
                <a:tc>
                  <a:txBody>
                    <a:bodyPr/>
                    <a:lstStyle/>
                    <a:p>
                      <a:pPr marL="104140" indent="-6350" algn="ctr">
                        <a:lnSpc>
                          <a:spcPct val="150000"/>
                        </a:lnSpc>
                        <a:spcAft>
                          <a:spcPts val="145"/>
                        </a:spcAft>
                        <a:buNone/>
                      </a:pPr>
                      <a:r>
                        <a:rPr lang="en-IN" sz="1400" b="0" dirty="0">
                          <a:solidFill>
                            <a:srgbClr val="000000"/>
                          </a:solidFill>
                          <a:effectLst/>
                          <a:highlight>
                            <a:srgbClr val="FFFF00"/>
                          </a:highlight>
                          <a:latin typeface="+mn-lt"/>
                          <a:ea typeface="Times New Roman" panose="02020603050405020304" pitchFamily="18" charset="0"/>
                          <a:cs typeface="Shruti" panose="020B0502040204020203" pitchFamily="34" charset="0"/>
                        </a:rPr>
                        <a:t>YOLOv8n</a:t>
                      </a:r>
                    </a:p>
                  </a:txBody>
                  <a:tcPr marL="68580" marR="68580" marT="0" marB="0"/>
                </a:tc>
                <a:tc>
                  <a:txBody>
                    <a:bodyPr/>
                    <a:lstStyle/>
                    <a:p>
                      <a:pPr marL="104140" indent="-6350" algn="ctr">
                        <a:lnSpc>
                          <a:spcPct val="150000"/>
                        </a:lnSpc>
                        <a:spcAft>
                          <a:spcPts val="145"/>
                        </a:spcAft>
                        <a:buNone/>
                      </a:pPr>
                      <a:r>
                        <a:rPr lang="en-IN" sz="1400" b="0" dirty="0">
                          <a:solidFill>
                            <a:srgbClr val="000000"/>
                          </a:solidFill>
                          <a:effectLst/>
                          <a:highlight>
                            <a:srgbClr val="FFFF00"/>
                          </a:highlight>
                          <a:latin typeface="+mn-lt"/>
                          <a:ea typeface="Times New Roman" panose="02020603050405020304" pitchFamily="18" charset="0"/>
                          <a:cs typeface="Shruti" panose="020B0502040204020203" pitchFamily="34" charset="0"/>
                        </a:rPr>
                        <a:t>70%</a:t>
                      </a:r>
                    </a:p>
                  </a:txBody>
                  <a:tcPr marL="68580" marR="68580" marT="0" marB="0"/>
                </a:tc>
                <a:tc>
                  <a:txBody>
                    <a:bodyPr/>
                    <a:lstStyle/>
                    <a:p>
                      <a:pPr marL="104140" indent="-6350" algn="ctr">
                        <a:lnSpc>
                          <a:spcPct val="150000"/>
                        </a:lnSpc>
                        <a:spcAft>
                          <a:spcPts val="145"/>
                        </a:spcAft>
                        <a:buNone/>
                      </a:pPr>
                      <a:r>
                        <a:rPr lang="en-IN" sz="1400" b="0" dirty="0">
                          <a:solidFill>
                            <a:srgbClr val="000000"/>
                          </a:solidFill>
                          <a:effectLst/>
                          <a:highlight>
                            <a:srgbClr val="FFFF00"/>
                          </a:highlight>
                          <a:latin typeface="+mn-lt"/>
                          <a:ea typeface="Times New Roman" panose="02020603050405020304" pitchFamily="18" charset="0"/>
                          <a:cs typeface="Shruti" panose="020B0502040204020203" pitchFamily="34" charset="0"/>
                        </a:rPr>
                        <a:t>73.72%</a:t>
                      </a:r>
                    </a:p>
                  </a:txBody>
                  <a:tcPr marL="68580" marR="68580" marT="0" marB="0"/>
                </a:tc>
                <a:tc>
                  <a:txBody>
                    <a:bodyPr/>
                    <a:lstStyle/>
                    <a:p>
                      <a:pPr marL="104140" indent="-6350" algn="ctr">
                        <a:lnSpc>
                          <a:spcPct val="150000"/>
                        </a:lnSpc>
                        <a:spcAft>
                          <a:spcPts val="145"/>
                        </a:spcAft>
                        <a:buNone/>
                      </a:pPr>
                      <a:r>
                        <a:rPr lang="en-IN" sz="1400" b="0" dirty="0">
                          <a:solidFill>
                            <a:srgbClr val="000000"/>
                          </a:solidFill>
                          <a:effectLst/>
                          <a:highlight>
                            <a:srgbClr val="FFFF00"/>
                          </a:highlight>
                          <a:latin typeface="+mn-lt"/>
                          <a:ea typeface="Times New Roman" panose="02020603050405020304" pitchFamily="18" charset="0"/>
                          <a:cs typeface="Shruti" panose="020B0502040204020203" pitchFamily="34" charset="0"/>
                        </a:rPr>
                        <a:t>72.08%</a:t>
                      </a:r>
                    </a:p>
                  </a:txBody>
                  <a:tcPr marL="68580" marR="68580" marT="0" marB="0"/>
                </a:tc>
                <a:extLst>
                  <a:ext uri="{0D108BD9-81ED-4DB2-BD59-A6C34878D82A}">
                    <a16:rowId xmlns:a16="http://schemas.microsoft.com/office/drawing/2014/main" val="1759148521"/>
                  </a:ext>
                </a:extLst>
              </a:tr>
            </a:tbl>
          </a:graphicData>
        </a:graphic>
      </p:graphicFrame>
      <p:sp>
        <p:nvSpPr>
          <p:cNvPr id="7" name="TextBox 6">
            <a:extLst>
              <a:ext uri="{FF2B5EF4-FFF2-40B4-BE49-F238E27FC236}">
                <a16:creationId xmlns:a16="http://schemas.microsoft.com/office/drawing/2014/main" id="{C5D52560-A018-02BD-7957-A862A8B028E0}"/>
              </a:ext>
            </a:extLst>
          </p:cNvPr>
          <p:cNvSpPr txBox="1"/>
          <p:nvPr/>
        </p:nvSpPr>
        <p:spPr>
          <a:xfrm>
            <a:off x="457200" y="1023323"/>
            <a:ext cx="2760133" cy="369332"/>
          </a:xfrm>
          <a:prstGeom prst="rect">
            <a:avLst/>
          </a:prstGeom>
          <a:noFill/>
        </p:spPr>
        <p:txBody>
          <a:bodyPr wrap="square" rtlCol="0">
            <a:spAutoFit/>
          </a:bodyPr>
          <a:lstStyle/>
          <a:p>
            <a:r>
              <a:rPr lang="en-US" sz="1800">
                <a:latin typeface="Times New Roman" panose="02020603050405020304" pitchFamily="18" charset="0"/>
                <a:cs typeface="Times New Roman" panose="02020603050405020304" pitchFamily="18" charset="0"/>
              </a:rPr>
              <a:t>Emotion Detection Dataset:</a:t>
            </a:r>
            <a:endParaRPr lang="en-IN" sz="1800">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56D67F32-3BB8-8865-E3C1-FC6AD6A6FCB6}"/>
              </a:ext>
            </a:extLst>
          </p:cNvPr>
          <p:cNvSpPr txBox="1"/>
          <p:nvPr/>
        </p:nvSpPr>
        <p:spPr>
          <a:xfrm>
            <a:off x="1028498" y="6393327"/>
            <a:ext cx="7848083" cy="307777"/>
          </a:xfrm>
          <a:prstGeom prst="rect">
            <a:avLst/>
          </a:prstGeom>
          <a:noFill/>
        </p:spPr>
        <p:txBody>
          <a:bodyPr wrap="square">
            <a:spAutoFit/>
          </a:bodyPr>
          <a:lstStyle/>
          <a:p>
            <a:r>
              <a:rPr lang="en-US" b="1" dirty="0"/>
              <a:t>Thus, we selected YOLOv8n model , as it  is giving high accuracy comparatively as of far.</a:t>
            </a:r>
            <a:endParaRPr lang="en-IN" b="1" dirty="0"/>
          </a:p>
        </p:txBody>
      </p:sp>
      <p:pic>
        <p:nvPicPr>
          <p:cNvPr id="9" name="Picture 8">
            <a:extLst>
              <a:ext uri="{FF2B5EF4-FFF2-40B4-BE49-F238E27FC236}">
                <a16:creationId xmlns:a16="http://schemas.microsoft.com/office/drawing/2014/main" id="{28C2F258-7116-66DE-9EFD-5E157DF4A979}"/>
              </a:ext>
            </a:extLst>
          </p:cNvPr>
          <p:cNvPicPr>
            <a:picLocks noChangeAspect="1"/>
          </p:cNvPicPr>
          <p:nvPr/>
        </p:nvPicPr>
        <p:blipFill>
          <a:blip r:embed="rId4"/>
          <a:stretch>
            <a:fillRect/>
          </a:stretch>
        </p:blipFill>
        <p:spPr>
          <a:xfrm>
            <a:off x="457199" y="3138738"/>
            <a:ext cx="5503654" cy="3227556"/>
          </a:xfrm>
          <a:prstGeom prst="rect">
            <a:avLst/>
          </a:prstGeom>
        </p:spPr>
      </p:pic>
      <p:pic>
        <p:nvPicPr>
          <p:cNvPr id="11" name="Picture 10">
            <a:extLst>
              <a:ext uri="{FF2B5EF4-FFF2-40B4-BE49-F238E27FC236}">
                <a16:creationId xmlns:a16="http://schemas.microsoft.com/office/drawing/2014/main" id="{1D97B536-8703-F2CA-6E54-009DCBDB72A1}"/>
              </a:ext>
            </a:extLst>
          </p:cNvPr>
          <p:cNvPicPr>
            <a:picLocks noChangeAspect="1"/>
          </p:cNvPicPr>
          <p:nvPr/>
        </p:nvPicPr>
        <p:blipFill>
          <a:blip r:embed="rId5"/>
          <a:stretch>
            <a:fillRect/>
          </a:stretch>
        </p:blipFill>
        <p:spPr>
          <a:xfrm>
            <a:off x="5960853" y="3117404"/>
            <a:ext cx="5331493" cy="3340853"/>
          </a:xfrm>
          <a:prstGeom prst="rect">
            <a:avLst/>
          </a:prstGeom>
        </p:spPr>
      </p:pic>
    </p:spTree>
    <p:extLst>
      <p:ext uri="{BB962C8B-B14F-4D97-AF65-F5344CB8AC3E}">
        <p14:creationId xmlns:p14="http://schemas.microsoft.com/office/powerpoint/2010/main" val="16139469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42">
          <a:extLst>
            <a:ext uri="{FF2B5EF4-FFF2-40B4-BE49-F238E27FC236}">
              <a16:creationId xmlns:a16="http://schemas.microsoft.com/office/drawing/2014/main" id="{8B6FE96B-39DC-AEBD-F655-F00E8CDD7328}"/>
            </a:ext>
          </a:extLst>
        </p:cNvPr>
        <p:cNvGrpSpPr/>
        <p:nvPr/>
      </p:nvGrpSpPr>
      <p:grpSpPr>
        <a:xfrm>
          <a:off x="0" y="0"/>
          <a:ext cx="0" cy="0"/>
          <a:chOff x="0" y="0"/>
          <a:chExt cx="0" cy="0"/>
        </a:xfrm>
      </p:grpSpPr>
      <p:sp>
        <p:nvSpPr>
          <p:cNvPr id="143" name="Google Shape;143;p13">
            <a:extLst>
              <a:ext uri="{FF2B5EF4-FFF2-40B4-BE49-F238E27FC236}">
                <a16:creationId xmlns:a16="http://schemas.microsoft.com/office/drawing/2014/main" id="{3EEE8455-0506-A921-5D90-BD834ED96D3D}"/>
              </a:ext>
            </a:extLst>
          </p:cNvPr>
          <p:cNvSpPr txBox="1">
            <a:spLocks noGrp="1"/>
          </p:cNvSpPr>
          <p:nvPr>
            <p:ph type="title"/>
          </p:nvPr>
        </p:nvSpPr>
        <p:spPr>
          <a:xfrm>
            <a:off x="534249" y="245854"/>
            <a:ext cx="6696283" cy="443711"/>
          </a:xfrm>
          <a:prstGeom prst="rect">
            <a:avLst/>
          </a:prstGeom>
          <a:noFill/>
          <a:ln>
            <a:noFill/>
          </a:ln>
        </p:spPr>
        <p:txBody>
          <a:bodyPr spcFirstLastPara="1" wrap="square" lIns="0" tIns="12700" rIns="0" bIns="0" anchor="ctr" anchorCtr="0">
            <a:spAutoFit/>
          </a:bodyPr>
          <a:lstStyle/>
          <a:p>
            <a:pPr marL="12700" lvl="0" indent="0" algn="l" rtl="0">
              <a:lnSpc>
                <a:spcPct val="100000"/>
              </a:lnSpc>
              <a:spcBef>
                <a:spcPts val="0"/>
              </a:spcBef>
              <a:spcAft>
                <a:spcPts val="0"/>
              </a:spcAft>
              <a:buClr>
                <a:srgbClr val="04A2B9"/>
              </a:buClr>
              <a:buSzPts val="2400"/>
              <a:buFont typeface="Proxima Nova"/>
              <a:buNone/>
            </a:pPr>
            <a:r>
              <a:rPr lang="en-US" sz="2800" dirty="0">
                <a:solidFill>
                  <a:srgbClr val="0070C0"/>
                </a:solidFill>
                <a:latin typeface="Times New Roman" panose="02020603050405020304" pitchFamily="18" charset="0"/>
                <a:ea typeface="Proxima Nova"/>
                <a:cs typeface="Times New Roman" panose="02020603050405020304" pitchFamily="18" charset="0"/>
                <a:sym typeface="Proxima Nova"/>
              </a:rPr>
              <a:t>4. Result Analysis (Visual Data)</a:t>
            </a:r>
            <a:endParaRPr lang="en-US" sz="2800" dirty="0">
              <a:latin typeface="Times New Roman" panose="02020603050405020304" pitchFamily="18" charset="0"/>
              <a:ea typeface="Proxima Nova"/>
              <a:cs typeface="Times New Roman" panose="02020603050405020304" pitchFamily="18" charset="0"/>
              <a:sym typeface="Proxima Nova"/>
            </a:endParaRPr>
          </a:p>
        </p:txBody>
      </p:sp>
      <p:pic>
        <p:nvPicPr>
          <p:cNvPr id="2" name="Picture 1">
            <a:extLst>
              <a:ext uri="{FF2B5EF4-FFF2-40B4-BE49-F238E27FC236}">
                <a16:creationId xmlns:a16="http://schemas.microsoft.com/office/drawing/2014/main" id="{13EBC905-32E2-B5E6-16AE-516547375FC3}"/>
              </a:ext>
            </a:extLst>
          </p:cNvPr>
          <p:cNvPicPr>
            <a:picLocks noChangeAspect="1"/>
          </p:cNvPicPr>
          <p:nvPr/>
        </p:nvPicPr>
        <p:blipFill>
          <a:blip r:embed="rId4"/>
          <a:stretch>
            <a:fillRect/>
          </a:stretch>
        </p:blipFill>
        <p:spPr>
          <a:xfrm>
            <a:off x="534249" y="1644769"/>
            <a:ext cx="5219570" cy="4712755"/>
          </a:xfrm>
          <a:prstGeom prst="rect">
            <a:avLst/>
          </a:prstGeom>
        </p:spPr>
      </p:pic>
      <p:sp>
        <p:nvSpPr>
          <p:cNvPr id="4" name="TextBox 3">
            <a:extLst>
              <a:ext uri="{FF2B5EF4-FFF2-40B4-BE49-F238E27FC236}">
                <a16:creationId xmlns:a16="http://schemas.microsoft.com/office/drawing/2014/main" id="{9D80A440-FBC8-3574-70E1-630ECF8060B5}"/>
              </a:ext>
            </a:extLst>
          </p:cNvPr>
          <p:cNvSpPr txBox="1"/>
          <p:nvPr/>
        </p:nvSpPr>
        <p:spPr>
          <a:xfrm>
            <a:off x="626943" y="1212366"/>
            <a:ext cx="3496484" cy="338554"/>
          </a:xfrm>
          <a:prstGeom prst="rect">
            <a:avLst/>
          </a:prstGeom>
          <a:noFill/>
        </p:spPr>
        <p:txBody>
          <a:bodyPr wrap="square">
            <a:spAutoFit/>
          </a:bodyPr>
          <a:lstStyle/>
          <a:p>
            <a:pPr marR="0" algn="l" rtl="0"/>
            <a:r>
              <a:rPr lang="en-US" sz="1600" b="0" i="0" dirty="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Confusion Matrix of CNN-LSTM</a:t>
            </a:r>
            <a:endParaRPr lang="en-IN" sz="1600" dirty="0">
              <a:effectLst/>
            </a:endParaRPr>
          </a:p>
        </p:txBody>
      </p:sp>
      <p:pic>
        <p:nvPicPr>
          <p:cNvPr id="8" name="Picture 7">
            <a:extLst>
              <a:ext uri="{FF2B5EF4-FFF2-40B4-BE49-F238E27FC236}">
                <a16:creationId xmlns:a16="http://schemas.microsoft.com/office/drawing/2014/main" id="{DBD12CC0-06D1-6B3B-5A29-50DE781D34C1}"/>
              </a:ext>
            </a:extLst>
          </p:cNvPr>
          <p:cNvPicPr>
            <a:picLocks noChangeAspect="1"/>
          </p:cNvPicPr>
          <p:nvPr/>
        </p:nvPicPr>
        <p:blipFill>
          <a:blip r:embed="rId5"/>
          <a:stretch>
            <a:fillRect/>
          </a:stretch>
        </p:blipFill>
        <p:spPr>
          <a:xfrm>
            <a:off x="6281467" y="1793502"/>
            <a:ext cx="4846609" cy="4415287"/>
          </a:xfrm>
          <a:prstGeom prst="rect">
            <a:avLst/>
          </a:prstGeom>
        </p:spPr>
      </p:pic>
    </p:spTree>
    <p:extLst>
      <p:ext uri="{BB962C8B-B14F-4D97-AF65-F5344CB8AC3E}">
        <p14:creationId xmlns:p14="http://schemas.microsoft.com/office/powerpoint/2010/main" val="190622367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7"/>
        <p:cNvGrpSpPr/>
        <p:nvPr/>
      </p:nvGrpSpPr>
      <p:grpSpPr>
        <a:xfrm>
          <a:off x="0" y="0"/>
          <a:ext cx="0" cy="0"/>
          <a:chOff x="0" y="0"/>
          <a:chExt cx="0" cy="0"/>
        </a:xfrm>
      </p:grpSpPr>
      <p:sp>
        <p:nvSpPr>
          <p:cNvPr id="98" name="Google Shape;98;g33806eaf5b1_0_12"/>
          <p:cNvSpPr txBox="1">
            <a:spLocks noGrp="1"/>
          </p:cNvSpPr>
          <p:nvPr>
            <p:ph type="title"/>
          </p:nvPr>
        </p:nvSpPr>
        <p:spPr>
          <a:xfrm>
            <a:off x="534250" y="248017"/>
            <a:ext cx="6180000" cy="505267"/>
          </a:xfrm>
          <a:prstGeom prst="rect">
            <a:avLst/>
          </a:prstGeom>
          <a:noFill/>
          <a:ln>
            <a:noFill/>
          </a:ln>
        </p:spPr>
        <p:txBody>
          <a:bodyPr spcFirstLastPara="1" wrap="square" lIns="0" tIns="12700" rIns="0" bIns="0" anchor="ctr" anchorCtr="0">
            <a:spAutoFit/>
          </a:bodyPr>
          <a:lstStyle/>
          <a:p>
            <a:pPr marL="12700" lvl="0" indent="0" algn="l" rtl="0">
              <a:lnSpc>
                <a:spcPct val="100000"/>
              </a:lnSpc>
              <a:spcBef>
                <a:spcPts val="0"/>
              </a:spcBef>
              <a:spcAft>
                <a:spcPts val="0"/>
              </a:spcAft>
              <a:buClr>
                <a:srgbClr val="04A2B9"/>
              </a:buClr>
              <a:buSzPts val="2400"/>
              <a:buFont typeface="Proxima Nova"/>
              <a:buNone/>
            </a:pPr>
            <a:r>
              <a:rPr lang="en-US" sz="3200" b="0" i="0" u="none" strike="noStrike" cap="none">
                <a:solidFill>
                  <a:srgbClr val="0070C0"/>
                </a:solidFill>
                <a:latin typeface="Times New Roman"/>
                <a:ea typeface="Times New Roman"/>
                <a:cs typeface="Times New Roman"/>
                <a:sym typeface="Times New Roman"/>
              </a:rPr>
              <a:t>Project Scheduling (</a:t>
            </a:r>
            <a:r>
              <a:rPr lang="en-US" sz="3200">
                <a:solidFill>
                  <a:srgbClr val="0070C0"/>
                </a:solidFill>
                <a:latin typeface="Times New Roman" panose="02020603050405020304" pitchFamily="18" charset="0"/>
                <a:ea typeface="Proxima Nova"/>
                <a:cs typeface="Times New Roman" panose="02020603050405020304" pitchFamily="18" charset="0"/>
                <a:sym typeface="Proxima Nova"/>
              </a:rPr>
              <a:t>Gantt Chart)</a:t>
            </a:r>
            <a:endParaRPr lang="en-US" sz="3200">
              <a:latin typeface="Proxima Nova"/>
              <a:ea typeface="Proxima Nova"/>
              <a:cs typeface="Proxima Nova"/>
              <a:sym typeface="Proxima Nova"/>
            </a:endParaRPr>
          </a:p>
        </p:txBody>
      </p:sp>
      <p:sp>
        <p:nvSpPr>
          <p:cNvPr id="99" name="Google Shape;99;g33806eaf5b1_0_12"/>
          <p:cNvSpPr txBox="1"/>
          <p:nvPr/>
        </p:nvSpPr>
        <p:spPr>
          <a:xfrm>
            <a:off x="646113" y="1124744"/>
            <a:ext cx="30003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a:p>
        </p:txBody>
      </p:sp>
      <p:pic>
        <p:nvPicPr>
          <p:cNvPr id="2" name="Picture 1">
            <a:extLst>
              <a:ext uri="{FF2B5EF4-FFF2-40B4-BE49-F238E27FC236}">
                <a16:creationId xmlns:a16="http://schemas.microsoft.com/office/drawing/2014/main" id="{49B5FA9F-C5CD-D746-04DB-9145968D1D9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061050" y="1194981"/>
            <a:ext cx="10305600" cy="5136808"/>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7">
          <a:extLst>
            <a:ext uri="{FF2B5EF4-FFF2-40B4-BE49-F238E27FC236}">
              <a16:creationId xmlns:a16="http://schemas.microsoft.com/office/drawing/2014/main" id="{76C2F246-AD6C-E83A-71BB-364FA9A80AA5}"/>
            </a:ext>
          </a:extLst>
        </p:cNvPr>
        <p:cNvGrpSpPr/>
        <p:nvPr/>
      </p:nvGrpSpPr>
      <p:grpSpPr>
        <a:xfrm>
          <a:off x="0" y="0"/>
          <a:ext cx="0" cy="0"/>
          <a:chOff x="0" y="0"/>
          <a:chExt cx="0" cy="0"/>
        </a:xfrm>
      </p:grpSpPr>
      <p:sp>
        <p:nvSpPr>
          <p:cNvPr id="98" name="Google Shape;98;g33806eaf5b1_0_12">
            <a:extLst>
              <a:ext uri="{FF2B5EF4-FFF2-40B4-BE49-F238E27FC236}">
                <a16:creationId xmlns:a16="http://schemas.microsoft.com/office/drawing/2014/main" id="{87082E32-E2A0-636F-264E-21D77694D776}"/>
              </a:ext>
            </a:extLst>
          </p:cNvPr>
          <p:cNvSpPr txBox="1">
            <a:spLocks noGrp="1"/>
          </p:cNvSpPr>
          <p:nvPr>
            <p:ph type="title"/>
          </p:nvPr>
        </p:nvSpPr>
        <p:spPr>
          <a:xfrm>
            <a:off x="534250" y="248017"/>
            <a:ext cx="6180000" cy="505267"/>
          </a:xfrm>
          <a:prstGeom prst="rect">
            <a:avLst/>
          </a:prstGeom>
          <a:noFill/>
          <a:ln>
            <a:noFill/>
          </a:ln>
        </p:spPr>
        <p:txBody>
          <a:bodyPr spcFirstLastPara="1" wrap="square" lIns="0" tIns="12700" rIns="0" bIns="0" anchor="ctr" anchorCtr="0">
            <a:spAutoFit/>
          </a:bodyPr>
          <a:lstStyle/>
          <a:p>
            <a:pPr marL="12700" lvl="0" indent="0" algn="l" rtl="0">
              <a:lnSpc>
                <a:spcPct val="100000"/>
              </a:lnSpc>
              <a:spcBef>
                <a:spcPts val="0"/>
              </a:spcBef>
              <a:spcAft>
                <a:spcPts val="0"/>
              </a:spcAft>
              <a:buClr>
                <a:srgbClr val="04A2B9"/>
              </a:buClr>
              <a:buSzPts val="2400"/>
              <a:buFont typeface="Proxima Nova"/>
              <a:buNone/>
            </a:pPr>
            <a:r>
              <a:rPr lang="en-US" sz="3200" b="0" i="0" u="none" strike="noStrike" cap="none" dirty="0">
                <a:solidFill>
                  <a:srgbClr val="0070C0"/>
                </a:solidFill>
                <a:latin typeface="Times New Roman" panose="02020603050405020304" pitchFamily="18" charset="0"/>
                <a:ea typeface="Times New Roman"/>
                <a:cs typeface="Times New Roman" panose="02020603050405020304" pitchFamily="18" charset="0"/>
                <a:sym typeface="Times New Roman"/>
              </a:rPr>
              <a:t>Tools and Technologies</a:t>
            </a:r>
            <a:endParaRPr lang="en-US" sz="3200" dirty="0">
              <a:latin typeface="Times New Roman" panose="02020603050405020304" pitchFamily="18" charset="0"/>
              <a:ea typeface="Proxima Nova"/>
              <a:cs typeface="Times New Roman" panose="02020603050405020304" pitchFamily="18" charset="0"/>
              <a:sym typeface="Proxima Nova"/>
            </a:endParaRPr>
          </a:p>
        </p:txBody>
      </p:sp>
      <p:sp>
        <p:nvSpPr>
          <p:cNvPr id="4" name="TextBox 3">
            <a:extLst>
              <a:ext uri="{FF2B5EF4-FFF2-40B4-BE49-F238E27FC236}">
                <a16:creationId xmlns:a16="http://schemas.microsoft.com/office/drawing/2014/main" id="{C5A16CE3-3FA9-EAD2-B5AF-B8CA4EF03709}"/>
              </a:ext>
            </a:extLst>
          </p:cNvPr>
          <p:cNvSpPr txBox="1"/>
          <p:nvPr/>
        </p:nvSpPr>
        <p:spPr>
          <a:xfrm>
            <a:off x="424849" y="1157870"/>
            <a:ext cx="5495747" cy="2679580"/>
          </a:xfrm>
          <a:prstGeom prst="rect">
            <a:avLst/>
          </a:prstGeom>
          <a:noFill/>
        </p:spPr>
        <p:txBody>
          <a:bodyPr wrap="square">
            <a:spAutoFit/>
          </a:bodyPr>
          <a:lstStyle/>
          <a:p>
            <a:pPr>
              <a:lnSpc>
                <a:spcPct val="150000"/>
              </a:lnSpc>
              <a:buNone/>
            </a:pPr>
            <a:r>
              <a:rPr lang="en-IN" sz="1600" b="1" dirty="0">
                <a:latin typeface="Times New Roman" panose="02020603050405020304" pitchFamily="18" charset="0"/>
                <a:cs typeface="Times New Roman" panose="02020603050405020304" pitchFamily="18" charset="0"/>
              </a:rPr>
              <a:t>      </a:t>
            </a:r>
            <a:r>
              <a:rPr lang="en-IN" sz="1800" b="1" dirty="0">
                <a:latin typeface="Times New Roman" panose="02020603050405020304" pitchFamily="18" charset="0"/>
                <a:cs typeface="Times New Roman" panose="02020603050405020304" pitchFamily="18" charset="0"/>
              </a:rPr>
              <a:t>Development Tools and Platforms</a:t>
            </a:r>
          </a:p>
          <a:p>
            <a:pPr marL="285750" indent="-285750">
              <a:lnSpc>
                <a:spcPct val="150000"/>
              </a:lnSpc>
              <a:buFont typeface="Wingdings" panose="05000000000000000000" pitchFamily="2" charset="2"/>
              <a:buChar char="ü"/>
            </a:pPr>
            <a:r>
              <a:rPr lang="en-IN" sz="1600" b="1" dirty="0">
                <a:latin typeface="Times New Roman" panose="02020603050405020304" pitchFamily="18" charset="0"/>
                <a:cs typeface="Times New Roman" panose="02020603050405020304" pitchFamily="18" charset="0"/>
              </a:rPr>
              <a:t>Python</a:t>
            </a:r>
            <a:r>
              <a:rPr lang="en-IN" sz="1600" dirty="0">
                <a:latin typeface="Times New Roman" panose="02020603050405020304" pitchFamily="18" charset="0"/>
                <a:cs typeface="Times New Roman" panose="02020603050405020304" pitchFamily="18" charset="0"/>
              </a:rPr>
              <a:t> – Core language for model development and preprocessing</a:t>
            </a:r>
          </a:p>
          <a:p>
            <a:pPr marL="285750" indent="-285750">
              <a:lnSpc>
                <a:spcPct val="150000"/>
              </a:lnSpc>
              <a:buFont typeface="Wingdings" panose="05000000000000000000" pitchFamily="2" charset="2"/>
              <a:buChar char="ü"/>
            </a:pPr>
            <a:r>
              <a:rPr lang="en-IN" sz="1600" b="1" dirty="0">
                <a:latin typeface="Times New Roman" panose="02020603050405020304" pitchFamily="18" charset="0"/>
                <a:cs typeface="Times New Roman" panose="02020603050405020304" pitchFamily="18" charset="0"/>
              </a:rPr>
              <a:t>VS Code</a:t>
            </a:r>
            <a:r>
              <a:rPr lang="en-IN" sz="1600" dirty="0">
                <a:latin typeface="Times New Roman" panose="02020603050405020304" pitchFamily="18" charset="0"/>
                <a:cs typeface="Times New Roman" panose="02020603050405020304" pitchFamily="18" charset="0"/>
              </a:rPr>
              <a:t> – Primary code editor</a:t>
            </a:r>
          </a:p>
          <a:p>
            <a:pPr marL="285750" indent="-285750">
              <a:lnSpc>
                <a:spcPct val="150000"/>
              </a:lnSpc>
              <a:buFont typeface="Wingdings" panose="05000000000000000000" pitchFamily="2" charset="2"/>
              <a:buChar char="ü"/>
            </a:pPr>
            <a:r>
              <a:rPr lang="en-IN" sz="1600" b="1" dirty="0">
                <a:latin typeface="Times New Roman" panose="02020603050405020304" pitchFamily="18" charset="0"/>
                <a:cs typeface="Times New Roman" panose="02020603050405020304" pitchFamily="18" charset="0"/>
              </a:rPr>
              <a:t>Jupyter Notebook</a:t>
            </a:r>
            <a:r>
              <a:rPr lang="en-IN" sz="1600" dirty="0">
                <a:latin typeface="Times New Roman" panose="02020603050405020304" pitchFamily="18" charset="0"/>
                <a:cs typeface="Times New Roman" panose="02020603050405020304" pitchFamily="18" charset="0"/>
              </a:rPr>
              <a:t> – For step-by-step model training and visualization</a:t>
            </a:r>
          </a:p>
          <a:p>
            <a:pPr marL="285750" indent="-285750">
              <a:lnSpc>
                <a:spcPct val="150000"/>
              </a:lnSpc>
              <a:buFont typeface="Wingdings" panose="05000000000000000000" pitchFamily="2" charset="2"/>
              <a:buChar char="ü"/>
            </a:pPr>
            <a:r>
              <a:rPr lang="en-IN" sz="1600" b="1" dirty="0">
                <a:latin typeface="Times New Roman" panose="02020603050405020304" pitchFamily="18" charset="0"/>
                <a:cs typeface="Times New Roman" panose="02020603050405020304" pitchFamily="18" charset="0"/>
              </a:rPr>
              <a:t>Kaggle</a:t>
            </a:r>
            <a:r>
              <a:rPr lang="en-IN" sz="1600" dirty="0">
                <a:latin typeface="Times New Roman" panose="02020603050405020304" pitchFamily="18" charset="0"/>
                <a:cs typeface="Times New Roman" panose="02020603050405020304" pitchFamily="18" charset="0"/>
              </a:rPr>
              <a:t> – Dataset sourcing, exploration, and experimentation</a:t>
            </a:r>
          </a:p>
        </p:txBody>
      </p:sp>
      <p:pic>
        <p:nvPicPr>
          <p:cNvPr id="6" name="Graphic 5" descr="Tools with solid fill">
            <a:extLst>
              <a:ext uri="{FF2B5EF4-FFF2-40B4-BE49-F238E27FC236}">
                <a16:creationId xmlns:a16="http://schemas.microsoft.com/office/drawing/2014/main" id="{96A9869E-6605-9245-B2F0-AA7D943A0E8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35197" y="1319336"/>
            <a:ext cx="302179" cy="302179"/>
          </a:xfrm>
          <a:prstGeom prst="rect">
            <a:avLst/>
          </a:prstGeom>
        </p:spPr>
      </p:pic>
      <p:sp>
        <p:nvSpPr>
          <p:cNvPr id="8" name="TextBox 7">
            <a:extLst>
              <a:ext uri="{FF2B5EF4-FFF2-40B4-BE49-F238E27FC236}">
                <a16:creationId xmlns:a16="http://schemas.microsoft.com/office/drawing/2014/main" id="{830773D5-0B1A-FF6D-98F6-B0AA3727726E}"/>
              </a:ext>
            </a:extLst>
          </p:cNvPr>
          <p:cNvSpPr txBox="1"/>
          <p:nvPr/>
        </p:nvSpPr>
        <p:spPr>
          <a:xfrm>
            <a:off x="6213174" y="1157870"/>
            <a:ext cx="5392539" cy="2264081"/>
          </a:xfrm>
          <a:prstGeom prst="rect">
            <a:avLst/>
          </a:prstGeom>
          <a:noFill/>
        </p:spPr>
        <p:txBody>
          <a:bodyPr wrap="square">
            <a:spAutoFit/>
          </a:bodyPr>
          <a:lstStyle/>
          <a:p>
            <a:pPr>
              <a:lnSpc>
                <a:spcPct val="150000"/>
              </a:lnSpc>
            </a:pPr>
            <a:r>
              <a:rPr lang="en-IN" sz="1600" b="1" dirty="0">
                <a:latin typeface="Times New Roman" panose="02020603050405020304" pitchFamily="18" charset="0"/>
                <a:cs typeface="Times New Roman" panose="02020603050405020304" pitchFamily="18" charset="0"/>
              </a:rPr>
              <a:t>      Machine Learning &amp; Deep Learning Frameworks</a:t>
            </a:r>
          </a:p>
          <a:p>
            <a:pPr marL="285750" indent="-285750">
              <a:lnSpc>
                <a:spcPct val="150000"/>
              </a:lnSpc>
              <a:buFont typeface="Wingdings" panose="05000000000000000000" pitchFamily="2" charset="2"/>
              <a:buChar char="ü"/>
            </a:pPr>
            <a:r>
              <a:rPr lang="en-IN" sz="1600" b="1" dirty="0">
                <a:latin typeface="Times New Roman" panose="02020603050405020304" pitchFamily="18" charset="0"/>
                <a:cs typeface="Times New Roman" panose="02020603050405020304" pitchFamily="18" charset="0"/>
              </a:rPr>
              <a:t>TensorFlow</a:t>
            </a:r>
            <a:endParaRPr lang="en-IN" sz="1600" dirty="0">
              <a:latin typeface="Times New Roman" panose="02020603050405020304" pitchFamily="18" charset="0"/>
              <a:cs typeface="Times New Roman" panose="02020603050405020304" pitchFamily="18" charset="0"/>
            </a:endParaRPr>
          </a:p>
          <a:p>
            <a:pPr marL="285750" indent="-285750">
              <a:lnSpc>
                <a:spcPct val="150000"/>
              </a:lnSpc>
              <a:buFont typeface="Wingdings" panose="05000000000000000000" pitchFamily="2" charset="2"/>
              <a:buChar char="ü"/>
            </a:pPr>
            <a:r>
              <a:rPr lang="en-IN" sz="1600" b="1" dirty="0">
                <a:latin typeface="Times New Roman" panose="02020603050405020304" pitchFamily="18" charset="0"/>
                <a:cs typeface="Times New Roman" panose="02020603050405020304" pitchFamily="18" charset="0"/>
              </a:rPr>
              <a:t>Keras</a:t>
            </a:r>
            <a:endParaRPr lang="en-IN" sz="1600" dirty="0">
              <a:latin typeface="Times New Roman" panose="02020603050405020304" pitchFamily="18" charset="0"/>
              <a:cs typeface="Times New Roman" panose="02020603050405020304" pitchFamily="18" charset="0"/>
            </a:endParaRPr>
          </a:p>
          <a:p>
            <a:pPr marL="285750" indent="-285750">
              <a:lnSpc>
                <a:spcPct val="150000"/>
              </a:lnSpc>
              <a:buFont typeface="Wingdings" panose="05000000000000000000" pitchFamily="2" charset="2"/>
              <a:buChar char="ü"/>
            </a:pPr>
            <a:r>
              <a:rPr lang="en-IN" sz="1600" b="1" dirty="0">
                <a:latin typeface="Times New Roman" panose="02020603050405020304" pitchFamily="18" charset="0"/>
                <a:cs typeface="Times New Roman" panose="02020603050405020304" pitchFamily="18" charset="0"/>
              </a:rPr>
              <a:t>PyTorch</a:t>
            </a:r>
            <a:endParaRPr lang="en-IN" sz="1600" dirty="0">
              <a:latin typeface="Times New Roman" panose="02020603050405020304" pitchFamily="18" charset="0"/>
              <a:cs typeface="Times New Roman" panose="02020603050405020304" pitchFamily="18" charset="0"/>
            </a:endParaRPr>
          </a:p>
          <a:p>
            <a:pPr marL="285750" indent="-285750">
              <a:lnSpc>
                <a:spcPct val="150000"/>
              </a:lnSpc>
              <a:buFont typeface="Wingdings" panose="05000000000000000000" pitchFamily="2" charset="2"/>
              <a:buChar char="ü"/>
            </a:pPr>
            <a:r>
              <a:rPr lang="en-IN" sz="1600" b="1" dirty="0">
                <a:latin typeface="Times New Roman" panose="02020603050405020304" pitchFamily="18" charset="0"/>
                <a:cs typeface="Times New Roman" panose="02020603050405020304" pitchFamily="18" charset="0"/>
              </a:rPr>
              <a:t>OpenCV</a:t>
            </a:r>
            <a:r>
              <a:rPr lang="en-IN" sz="1600" dirty="0">
                <a:latin typeface="Times New Roman" panose="02020603050405020304" pitchFamily="18" charset="0"/>
                <a:cs typeface="Times New Roman" panose="02020603050405020304" pitchFamily="18" charset="0"/>
              </a:rPr>
              <a:t> – For real-time facial expression detection</a:t>
            </a:r>
          </a:p>
          <a:p>
            <a:pPr marL="285750" indent="-285750">
              <a:lnSpc>
                <a:spcPct val="150000"/>
              </a:lnSpc>
              <a:buFont typeface="Wingdings" panose="05000000000000000000" pitchFamily="2" charset="2"/>
              <a:buChar char="ü"/>
            </a:pPr>
            <a:r>
              <a:rPr lang="en-IN" sz="1600" b="1" dirty="0">
                <a:latin typeface="Times New Roman" panose="02020603050405020304" pitchFamily="18" charset="0"/>
                <a:cs typeface="Times New Roman" panose="02020603050405020304" pitchFamily="18" charset="0"/>
              </a:rPr>
              <a:t>FastAPI</a:t>
            </a:r>
            <a:r>
              <a:rPr lang="en-IN" sz="1600" dirty="0">
                <a:latin typeface="Times New Roman" panose="02020603050405020304" pitchFamily="18" charset="0"/>
                <a:cs typeface="Times New Roman" panose="02020603050405020304" pitchFamily="18" charset="0"/>
              </a:rPr>
              <a:t> – Backend API integration and deployment</a:t>
            </a:r>
          </a:p>
        </p:txBody>
      </p:sp>
      <p:pic>
        <p:nvPicPr>
          <p:cNvPr id="10" name="Graphic 9" descr="Brain in head with solid fill">
            <a:extLst>
              <a:ext uri="{FF2B5EF4-FFF2-40B4-BE49-F238E27FC236}">
                <a16:creationId xmlns:a16="http://schemas.microsoft.com/office/drawing/2014/main" id="{72033B80-BFD2-F917-CCEB-6EE542F0721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167576" y="1207444"/>
            <a:ext cx="414071" cy="414071"/>
          </a:xfrm>
          <a:prstGeom prst="rect">
            <a:avLst/>
          </a:prstGeom>
        </p:spPr>
      </p:pic>
      <p:grpSp>
        <p:nvGrpSpPr>
          <p:cNvPr id="15" name="Group 14">
            <a:extLst>
              <a:ext uri="{FF2B5EF4-FFF2-40B4-BE49-F238E27FC236}">
                <a16:creationId xmlns:a16="http://schemas.microsoft.com/office/drawing/2014/main" id="{7C55CB12-80EC-F34E-BAC7-3AC437FB2B64}"/>
              </a:ext>
            </a:extLst>
          </p:cNvPr>
          <p:cNvGrpSpPr/>
          <p:nvPr/>
        </p:nvGrpSpPr>
        <p:grpSpPr>
          <a:xfrm>
            <a:off x="6213174" y="3628066"/>
            <a:ext cx="5633770" cy="1156086"/>
            <a:chOff x="6037770" y="3837449"/>
            <a:chExt cx="5633770" cy="1156086"/>
          </a:xfrm>
        </p:grpSpPr>
        <p:sp>
          <p:nvSpPr>
            <p:cNvPr id="12" name="TextBox 11">
              <a:extLst>
                <a:ext uri="{FF2B5EF4-FFF2-40B4-BE49-F238E27FC236}">
                  <a16:creationId xmlns:a16="http://schemas.microsoft.com/office/drawing/2014/main" id="{6ACED71E-E472-8E45-ECA5-624D568BD92E}"/>
                </a:ext>
              </a:extLst>
            </p:cNvPr>
            <p:cNvSpPr txBox="1"/>
            <p:nvPr/>
          </p:nvSpPr>
          <p:spPr>
            <a:xfrm>
              <a:off x="6096000" y="3837449"/>
              <a:ext cx="5575540" cy="1156086"/>
            </a:xfrm>
            <a:prstGeom prst="rect">
              <a:avLst/>
            </a:prstGeom>
            <a:noFill/>
          </p:spPr>
          <p:txBody>
            <a:bodyPr wrap="square">
              <a:spAutoFit/>
            </a:bodyPr>
            <a:lstStyle/>
            <a:p>
              <a:pPr>
                <a:lnSpc>
                  <a:spcPct val="150000"/>
                </a:lnSpc>
                <a:buNone/>
              </a:pPr>
              <a:r>
                <a:rPr lang="en-US" sz="1600" b="1" dirty="0">
                  <a:latin typeface="Times New Roman" panose="02020603050405020304" pitchFamily="18" charset="0"/>
                  <a:cs typeface="Times New Roman" panose="02020603050405020304" pitchFamily="18" charset="0"/>
                </a:rPr>
                <a:t>      Frontend Technologies</a:t>
              </a:r>
            </a:p>
            <a:p>
              <a:pPr marL="285750" indent="-285750">
                <a:lnSpc>
                  <a:spcPct val="150000"/>
                </a:lnSpc>
                <a:buFont typeface="Wingdings" panose="05000000000000000000" pitchFamily="2" charset="2"/>
                <a:buChar char="ü"/>
              </a:pPr>
              <a:r>
                <a:rPr lang="en-US" sz="1600" b="1" dirty="0">
                  <a:latin typeface="Times New Roman" panose="02020603050405020304" pitchFamily="18" charset="0"/>
                  <a:cs typeface="Times New Roman" panose="02020603050405020304" pitchFamily="18" charset="0"/>
                </a:rPr>
                <a:t>React.js</a:t>
              </a:r>
              <a:r>
                <a:rPr lang="en-US" sz="1600" dirty="0">
                  <a:latin typeface="Times New Roman" panose="02020603050405020304" pitchFamily="18" charset="0"/>
                  <a:cs typeface="Times New Roman" panose="02020603050405020304" pitchFamily="18" charset="0"/>
                </a:rPr>
                <a:t> – For building the responsive and interactive web UI</a:t>
              </a:r>
            </a:p>
            <a:p>
              <a:pPr marL="285750" indent="-285750">
                <a:lnSpc>
                  <a:spcPct val="150000"/>
                </a:lnSpc>
                <a:buFont typeface="Wingdings" panose="05000000000000000000" pitchFamily="2" charset="2"/>
                <a:buChar char="ü"/>
              </a:pPr>
              <a:r>
                <a:rPr lang="en-US" sz="1600" b="1" dirty="0">
                  <a:latin typeface="Times New Roman" panose="02020603050405020304" pitchFamily="18" charset="0"/>
                  <a:cs typeface="Times New Roman" panose="02020603050405020304" pitchFamily="18" charset="0"/>
                </a:rPr>
                <a:t>Tailwind CSS</a:t>
              </a:r>
              <a:r>
                <a:rPr lang="en-US" sz="1600" dirty="0">
                  <a:latin typeface="Times New Roman" panose="02020603050405020304" pitchFamily="18" charset="0"/>
                  <a:cs typeface="Times New Roman" panose="02020603050405020304" pitchFamily="18" charset="0"/>
                </a:rPr>
                <a:t> – For styling and responsive design</a:t>
              </a:r>
            </a:p>
          </p:txBody>
        </p:sp>
        <p:pic>
          <p:nvPicPr>
            <p:cNvPr id="14" name="Graphic 13" descr="Internet with solid fill">
              <a:extLst>
                <a:ext uri="{FF2B5EF4-FFF2-40B4-BE49-F238E27FC236}">
                  <a16:creationId xmlns:a16="http://schemas.microsoft.com/office/drawing/2014/main" id="{4205252F-4838-A6E4-1B00-FA171D66CB8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037770" y="3908811"/>
              <a:ext cx="414071" cy="414071"/>
            </a:xfrm>
            <a:prstGeom prst="rect">
              <a:avLst/>
            </a:prstGeom>
          </p:spPr>
        </p:pic>
      </p:grpSp>
      <p:grpSp>
        <p:nvGrpSpPr>
          <p:cNvPr id="20" name="Group 19">
            <a:extLst>
              <a:ext uri="{FF2B5EF4-FFF2-40B4-BE49-F238E27FC236}">
                <a16:creationId xmlns:a16="http://schemas.microsoft.com/office/drawing/2014/main" id="{8B8785AB-1068-8078-0F2C-5890304444DC}"/>
              </a:ext>
            </a:extLst>
          </p:cNvPr>
          <p:cNvGrpSpPr/>
          <p:nvPr/>
        </p:nvGrpSpPr>
        <p:grpSpPr>
          <a:xfrm>
            <a:off x="424849" y="4172167"/>
            <a:ext cx="6094562" cy="1894749"/>
            <a:chOff x="435197" y="4591289"/>
            <a:chExt cx="6094562" cy="1894749"/>
          </a:xfrm>
        </p:grpSpPr>
        <p:sp>
          <p:nvSpPr>
            <p:cNvPr id="17" name="TextBox 16">
              <a:extLst>
                <a:ext uri="{FF2B5EF4-FFF2-40B4-BE49-F238E27FC236}">
                  <a16:creationId xmlns:a16="http://schemas.microsoft.com/office/drawing/2014/main" id="{7716B758-E108-04AF-4C7E-280B138D9F92}"/>
                </a:ext>
              </a:extLst>
            </p:cNvPr>
            <p:cNvSpPr txBox="1"/>
            <p:nvPr/>
          </p:nvSpPr>
          <p:spPr>
            <a:xfrm>
              <a:off x="435197" y="4591289"/>
              <a:ext cx="6094562" cy="1894749"/>
            </a:xfrm>
            <a:prstGeom prst="rect">
              <a:avLst/>
            </a:prstGeom>
            <a:noFill/>
          </p:spPr>
          <p:txBody>
            <a:bodyPr wrap="square">
              <a:spAutoFit/>
            </a:bodyPr>
            <a:lstStyle/>
            <a:p>
              <a:pPr>
                <a:lnSpc>
                  <a:spcPct val="150000"/>
                </a:lnSpc>
                <a:buNone/>
              </a:pPr>
              <a:r>
                <a:rPr lang="en-US" sz="1600" b="1" dirty="0">
                  <a:latin typeface="Times New Roman" panose="02020603050405020304" pitchFamily="18" charset="0"/>
                  <a:cs typeface="Times New Roman" panose="02020603050405020304" pitchFamily="18" charset="0"/>
                </a:rPr>
                <a:t>      Models and Algorithms</a:t>
              </a:r>
            </a:p>
            <a:p>
              <a:pPr marL="285750" indent="-285750">
                <a:lnSpc>
                  <a:spcPct val="150000"/>
                </a:lnSpc>
                <a:buFont typeface="Wingdings" panose="05000000000000000000" pitchFamily="2" charset="2"/>
                <a:buChar char="ü"/>
              </a:pPr>
              <a:r>
                <a:rPr lang="en-US" sz="1600" b="1" dirty="0">
                  <a:latin typeface="Times New Roman" panose="02020603050405020304" pitchFamily="18" charset="0"/>
                  <a:cs typeface="Times New Roman" panose="02020603050405020304" pitchFamily="18" charset="0"/>
                </a:rPr>
                <a:t>BERT</a:t>
              </a:r>
              <a:r>
                <a:rPr lang="en-US" sz="1600" dirty="0">
                  <a:latin typeface="Times New Roman" panose="02020603050405020304" pitchFamily="18" charset="0"/>
                  <a:cs typeface="Times New Roman" panose="02020603050405020304" pitchFamily="18" charset="0"/>
                </a:rPr>
                <a:t> – For textual emotion and mental health analysis</a:t>
              </a:r>
            </a:p>
            <a:p>
              <a:pPr marL="285750" indent="-285750">
                <a:lnSpc>
                  <a:spcPct val="150000"/>
                </a:lnSpc>
                <a:buFont typeface="Wingdings" panose="05000000000000000000" pitchFamily="2" charset="2"/>
                <a:buChar char="ü"/>
              </a:pPr>
              <a:r>
                <a:rPr lang="en-US" sz="1600" b="1" dirty="0">
                  <a:latin typeface="Times New Roman" panose="02020603050405020304" pitchFamily="18" charset="0"/>
                  <a:cs typeface="Times New Roman" panose="02020603050405020304" pitchFamily="18" charset="0"/>
                </a:rPr>
                <a:t>CNN-LSTM</a:t>
              </a:r>
              <a:r>
                <a:rPr lang="en-US" sz="1600" dirty="0">
                  <a:latin typeface="Times New Roman" panose="02020603050405020304" pitchFamily="18" charset="0"/>
                  <a:cs typeface="Times New Roman" panose="02020603050405020304" pitchFamily="18" charset="0"/>
                </a:rPr>
                <a:t> – For acoustic analysis of tone, pitch, and rhythm</a:t>
              </a:r>
            </a:p>
            <a:p>
              <a:pPr marL="285750" indent="-285750">
                <a:lnSpc>
                  <a:spcPct val="150000"/>
                </a:lnSpc>
                <a:buFont typeface="Wingdings" panose="05000000000000000000" pitchFamily="2" charset="2"/>
                <a:buChar char="ü"/>
              </a:pPr>
              <a:r>
                <a:rPr lang="en-US" sz="1600" b="1" dirty="0">
                  <a:latin typeface="Times New Roman" panose="02020603050405020304" pitchFamily="18" charset="0"/>
                  <a:cs typeface="Times New Roman" panose="02020603050405020304" pitchFamily="18" charset="0"/>
                </a:rPr>
                <a:t>YOLOv8n</a:t>
              </a:r>
              <a:r>
                <a:rPr lang="en-US" sz="1600" dirty="0">
                  <a:latin typeface="Times New Roman" panose="02020603050405020304" pitchFamily="18" charset="0"/>
                  <a:cs typeface="Times New Roman" panose="02020603050405020304" pitchFamily="18" charset="0"/>
                </a:rPr>
                <a:t> – For real-time visual emotion recognition through facial expression detection</a:t>
              </a:r>
            </a:p>
          </p:txBody>
        </p:sp>
        <p:pic>
          <p:nvPicPr>
            <p:cNvPr id="19" name="Graphic 18" descr="Books on shelf with solid fill">
              <a:extLst>
                <a:ext uri="{FF2B5EF4-FFF2-40B4-BE49-F238E27FC236}">
                  <a16:creationId xmlns:a16="http://schemas.microsoft.com/office/drawing/2014/main" id="{8F417FCC-516C-203B-FBEE-2C5F5EC7E35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35197" y="4625231"/>
              <a:ext cx="365393" cy="365393"/>
            </a:xfrm>
            <a:prstGeom prst="rect">
              <a:avLst/>
            </a:prstGeom>
          </p:spPr>
        </p:pic>
      </p:grpSp>
    </p:spTree>
    <p:extLst>
      <p:ext uri="{BB962C8B-B14F-4D97-AF65-F5344CB8AC3E}">
        <p14:creationId xmlns:p14="http://schemas.microsoft.com/office/powerpoint/2010/main" val="270782183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7">
          <a:extLst>
            <a:ext uri="{FF2B5EF4-FFF2-40B4-BE49-F238E27FC236}">
              <a16:creationId xmlns:a16="http://schemas.microsoft.com/office/drawing/2014/main" id="{A1D9D421-6672-C125-FDC6-433B545B0D42}"/>
            </a:ext>
          </a:extLst>
        </p:cNvPr>
        <p:cNvGrpSpPr/>
        <p:nvPr/>
      </p:nvGrpSpPr>
      <p:grpSpPr>
        <a:xfrm>
          <a:off x="0" y="0"/>
          <a:ext cx="0" cy="0"/>
          <a:chOff x="0" y="0"/>
          <a:chExt cx="0" cy="0"/>
        </a:xfrm>
      </p:grpSpPr>
      <p:sp>
        <p:nvSpPr>
          <p:cNvPr id="98" name="Google Shape;98;g33806eaf5b1_0_12">
            <a:extLst>
              <a:ext uri="{FF2B5EF4-FFF2-40B4-BE49-F238E27FC236}">
                <a16:creationId xmlns:a16="http://schemas.microsoft.com/office/drawing/2014/main" id="{6E961A17-BBEA-0823-330C-3A011BC47CF7}"/>
              </a:ext>
            </a:extLst>
          </p:cNvPr>
          <p:cNvSpPr txBox="1">
            <a:spLocks noGrp="1"/>
          </p:cNvSpPr>
          <p:nvPr>
            <p:ph type="title"/>
          </p:nvPr>
        </p:nvSpPr>
        <p:spPr>
          <a:xfrm>
            <a:off x="534250" y="248017"/>
            <a:ext cx="6180000" cy="505267"/>
          </a:xfrm>
          <a:prstGeom prst="rect">
            <a:avLst/>
          </a:prstGeom>
          <a:noFill/>
          <a:ln>
            <a:noFill/>
          </a:ln>
        </p:spPr>
        <p:txBody>
          <a:bodyPr spcFirstLastPara="1" wrap="square" lIns="0" tIns="12700" rIns="0" bIns="0" anchor="ctr" anchorCtr="0">
            <a:spAutoFit/>
          </a:bodyPr>
          <a:lstStyle/>
          <a:p>
            <a:pPr marL="12700" lvl="0" indent="0" algn="l" rtl="0">
              <a:lnSpc>
                <a:spcPct val="100000"/>
              </a:lnSpc>
              <a:spcBef>
                <a:spcPts val="0"/>
              </a:spcBef>
              <a:spcAft>
                <a:spcPts val="0"/>
              </a:spcAft>
              <a:buClr>
                <a:srgbClr val="04A2B9"/>
              </a:buClr>
              <a:buSzPts val="2400"/>
              <a:buFont typeface="Proxima Nova"/>
              <a:buNone/>
            </a:pPr>
            <a:r>
              <a:rPr lang="en-US" sz="3200" b="0" i="0" u="none" strike="noStrike" cap="none" dirty="0">
                <a:solidFill>
                  <a:srgbClr val="0070C0"/>
                </a:solidFill>
                <a:latin typeface="Times New Roman" panose="02020603050405020304" pitchFamily="18" charset="0"/>
                <a:ea typeface="Times New Roman"/>
                <a:cs typeface="Times New Roman" panose="02020603050405020304" pitchFamily="18" charset="0"/>
                <a:sym typeface="Times New Roman"/>
              </a:rPr>
              <a:t>Future Work</a:t>
            </a:r>
            <a:endParaRPr lang="en-US" sz="3200" dirty="0">
              <a:latin typeface="Times New Roman" panose="02020603050405020304" pitchFamily="18" charset="0"/>
              <a:ea typeface="Proxima Nova"/>
              <a:cs typeface="Times New Roman" panose="02020603050405020304" pitchFamily="18" charset="0"/>
              <a:sym typeface="Proxima Nova"/>
            </a:endParaRPr>
          </a:p>
        </p:txBody>
      </p:sp>
      <p:sp>
        <p:nvSpPr>
          <p:cNvPr id="4" name="TextBox 3">
            <a:extLst>
              <a:ext uri="{FF2B5EF4-FFF2-40B4-BE49-F238E27FC236}">
                <a16:creationId xmlns:a16="http://schemas.microsoft.com/office/drawing/2014/main" id="{F6551C94-2AA8-3BA4-3A41-DE403C83175F}"/>
              </a:ext>
            </a:extLst>
          </p:cNvPr>
          <p:cNvSpPr txBox="1"/>
          <p:nvPr/>
        </p:nvSpPr>
        <p:spPr>
          <a:xfrm>
            <a:off x="726774" y="1275061"/>
            <a:ext cx="6735075" cy="5224315"/>
          </a:xfrm>
          <a:prstGeom prst="rect">
            <a:avLst/>
          </a:prstGeom>
          <a:noFill/>
        </p:spPr>
        <p:txBody>
          <a:bodyPr wrap="square">
            <a:spAutoFit/>
          </a:bodyPr>
          <a:lstStyle/>
          <a:p>
            <a:pPr marL="104140" indent="-6350" algn="just">
              <a:lnSpc>
                <a:spcPct val="150000"/>
              </a:lnSpc>
              <a:spcAft>
                <a:spcPts val="145"/>
              </a:spcAft>
            </a:pPr>
            <a:r>
              <a:rPr lang="en-US" dirty="0">
                <a:latin typeface="Times New Roman" panose="02020603050405020304" pitchFamily="18" charset="0"/>
                <a:cs typeface="Times New Roman" panose="02020603050405020304" pitchFamily="18" charset="0"/>
              </a:rPr>
              <a:t>Future improvements aim to significantly enhance the system’s accuracy, adaptability, and accessibility. For textual analysis, integrating sentiment-aware attention mechanisms and fine-tuning BERT with more diverse, emotionally rich datasets will help the system better understand subtle expressions such as sarcasm, irony, and metaphor. This will enable more accurate detection of emotional states across varied communication styles. In the acoustic module, applying speaker normalization techniques and incorporating larger, more diverse voice datasets will improve generalization across different users, reducing bias caused by variations in tone, pitch, and speaking style. The use of real-time adaptive algorithms will further boost performance during live interactions. To broaden usability, the system will be expanded to support multiple languages, allowing users from different linguistic backgrounds to benefit from its capabilities. Additionally, the inclusion of user personalization features—such as emotion history tracking and tailored feedback, will make the platform more engaging and relevant to individual needs. Finally, developing a lightweight mobile version with offline capabilities will ensure the tool is more accessible, especially in regions with limited internet connectivity, thus supporting broader outreach and real-world applicability.</a:t>
            </a:r>
            <a:endParaRPr lang="en-IN" sz="1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p:txBody>
      </p:sp>
      <p:pic>
        <p:nvPicPr>
          <p:cNvPr id="2052" name="Picture 4" descr="6,300+ Looking To The Future Telescope Stock Illustrations, Royalty-Free  Vector Graphics &amp; Clip Art - iStock">
            <a:extLst>
              <a:ext uri="{FF2B5EF4-FFF2-40B4-BE49-F238E27FC236}">
                <a16:creationId xmlns:a16="http://schemas.microsoft.com/office/drawing/2014/main" id="{6D0780C9-9D05-7ED7-CE43-F241CD23C6E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61849" y="1982428"/>
            <a:ext cx="4314292" cy="36005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576240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7">
          <a:extLst>
            <a:ext uri="{FF2B5EF4-FFF2-40B4-BE49-F238E27FC236}">
              <a16:creationId xmlns:a16="http://schemas.microsoft.com/office/drawing/2014/main" id="{A66CEF44-2325-7F13-E9D9-AB67EDD215D9}"/>
            </a:ext>
          </a:extLst>
        </p:cNvPr>
        <p:cNvGrpSpPr/>
        <p:nvPr/>
      </p:nvGrpSpPr>
      <p:grpSpPr>
        <a:xfrm>
          <a:off x="0" y="0"/>
          <a:ext cx="0" cy="0"/>
          <a:chOff x="0" y="0"/>
          <a:chExt cx="0" cy="0"/>
        </a:xfrm>
      </p:grpSpPr>
      <p:sp>
        <p:nvSpPr>
          <p:cNvPr id="98" name="Google Shape;98;g33806eaf5b1_0_12">
            <a:extLst>
              <a:ext uri="{FF2B5EF4-FFF2-40B4-BE49-F238E27FC236}">
                <a16:creationId xmlns:a16="http://schemas.microsoft.com/office/drawing/2014/main" id="{CC468D77-AEAD-AD7C-DF65-834BFD8CA8CF}"/>
              </a:ext>
            </a:extLst>
          </p:cNvPr>
          <p:cNvSpPr txBox="1">
            <a:spLocks noGrp="1"/>
          </p:cNvSpPr>
          <p:nvPr>
            <p:ph type="title"/>
          </p:nvPr>
        </p:nvSpPr>
        <p:spPr>
          <a:xfrm>
            <a:off x="534250" y="248017"/>
            <a:ext cx="6180000" cy="505267"/>
          </a:xfrm>
          <a:prstGeom prst="rect">
            <a:avLst/>
          </a:prstGeom>
          <a:noFill/>
          <a:ln>
            <a:noFill/>
          </a:ln>
        </p:spPr>
        <p:txBody>
          <a:bodyPr spcFirstLastPara="1" wrap="square" lIns="0" tIns="12700" rIns="0" bIns="0" anchor="ctr" anchorCtr="0">
            <a:spAutoFit/>
          </a:bodyPr>
          <a:lstStyle/>
          <a:p>
            <a:pPr marL="12700" lvl="0" indent="0" algn="l" rtl="0">
              <a:lnSpc>
                <a:spcPct val="100000"/>
              </a:lnSpc>
              <a:spcBef>
                <a:spcPts val="0"/>
              </a:spcBef>
              <a:spcAft>
                <a:spcPts val="0"/>
              </a:spcAft>
              <a:buClr>
                <a:srgbClr val="04A2B9"/>
              </a:buClr>
              <a:buSzPts val="2400"/>
              <a:buFont typeface="Proxima Nova"/>
              <a:buNone/>
            </a:pPr>
            <a:r>
              <a:rPr lang="en-US" sz="3200" b="0" i="0" u="none" strike="noStrike" cap="none">
                <a:solidFill>
                  <a:srgbClr val="0070C0"/>
                </a:solidFill>
                <a:latin typeface="Times New Roman"/>
                <a:ea typeface="Times New Roman"/>
                <a:cs typeface="Times New Roman"/>
                <a:sym typeface="Times New Roman"/>
              </a:rPr>
              <a:t>Conclusion</a:t>
            </a:r>
            <a:endParaRPr lang="en-US" sz="3200">
              <a:latin typeface="Proxima Nova"/>
              <a:ea typeface="Proxima Nova"/>
              <a:cs typeface="Proxima Nova"/>
              <a:sym typeface="Proxima Nova"/>
            </a:endParaRPr>
          </a:p>
        </p:txBody>
      </p:sp>
      <p:sp>
        <p:nvSpPr>
          <p:cNvPr id="99" name="Google Shape;99;g33806eaf5b1_0_12">
            <a:extLst>
              <a:ext uri="{FF2B5EF4-FFF2-40B4-BE49-F238E27FC236}">
                <a16:creationId xmlns:a16="http://schemas.microsoft.com/office/drawing/2014/main" id="{791AF4B8-364B-5159-5B32-3424B11FC04F}"/>
              </a:ext>
            </a:extLst>
          </p:cNvPr>
          <p:cNvSpPr txBox="1"/>
          <p:nvPr/>
        </p:nvSpPr>
        <p:spPr>
          <a:xfrm>
            <a:off x="646113" y="1124744"/>
            <a:ext cx="30003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a:p>
        </p:txBody>
      </p:sp>
      <p:sp>
        <p:nvSpPr>
          <p:cNvPr id="3" name="TextBox 2">
            <a:extLst>
              <a:ext uri="{FF2B5EF4-FFF2-40B4-BE49-F238E27FC236}">
                <a16:creationId xmlns:a16="http://schemas.microsoft.com/office/drawing/2014/main" id="{DB9476B7-DC82-3637-7ACD-91A37CC94FDE}"/>
              </a:ext>
            </a:extLst>
          </p:cNvPr>
          <p:cNvSpPr txBox="1"/>
          <p:nvPr/>
        </p:nvSpPr>
        <p:spPr>
          <a:xfrm>
            <a:off x="2146263" y="1324844"/>
            <a:ext cx="7514195" cy="4570482"/>
          </a:xfrm>
          <a:prstGeom prst="rect">
            <a:avLst/>
          </a:prstGeom>
          <a:noFill/>
        </p:spPr>
        <p:txBody>
          <a:bodyPr wrap="square">
            <a:spAutoFit/>
          </a:bodyPr>
          <a:lstStyle/>
          <a:p>
            <a:pPr algn="just">
              <a:buNone/>
            </a:pPr>
            <a:r>
              <a:rPr lang="en-US" sz="2000" dirty="0">
                <a:latin typeface="Times New Roman" panose="02020603050405020304" pitchFamily="18" charset="0"/>
                <a:cs typeface="Times New Roman" panose="02020603050405020304" pitchFamily="18" charset="0"/>
              </a:rPr>
              <a:t>This project successfully developed a </a:t>
            </a:r>
            <a:r>
              <a:rPr lang="en-US" sz="2000" b="1" dirty="0">
                <a:latin typeface="Times New Roman" panose="02020603050405020304" pitchFamily="18" charset="0"/>
                <a:cs typeface="Times New Roman" panose="02020603050405020304" pitchFamily="18" charset="0"/>
              </a:rPr>
              <a:t>web-based multimodal mental health detection system</a:t>
            </a:r>
            <a:r>
              <a:rPr lang="en-US" sz="2000" dirty="0">
                <a:latin typeface="Times New Roman" panose="02020603050405020304" pitchFamily="18" charset="0"/>
                <a:cs typeface="Times New Roman" panose="02020603050405020304" pitchFamily="18" charset="0"/>
              </a:rPr>
              <a:t> that analyzes </a:t>
            </a:r>
            <a:r>
              <a:rPr lang="en-US" sz="2000" b="1" dirty="0">
                <a:latin typeface="Times New Roman" panose="02020603050405020304" pitchFamily="18" charset="0"/>
                <a:cs typeface="Times New Roman" panose="02020603050405020304" pitchFamily="18" charset="0"/>
              </a:rPr>
              <a:t>text, audio, and visual data</a:t>
            </a:r>
            <a:r>
              <a:rPr lang="en-US" sz="2000" dirty="0">
                <a:latin typeface="Times New Roman" panose="02020603050405020304" pitchFamily="18" charset="0"/>
                <a:cs typeface="Times New Roman" panose="02020603050405020304" pitchFamily="18" charset="0"/>
              </a:rPr>
              <a:t> using machine learning models like </a:t>
            </a:r>
            <a:r>
              <a:rPr lang="en-US" sz="2000" b="1" dirty="0">
                <a:latin typeface="Times New Roman" panose="02020603050405020304" pitchFamily="18" charset="0"/>
                <a:cs typeface="Times New Roman" panose="02020603050405020304" pitchFamily="18" charset="0"/>
              </a:rPr>
              <a:t>BERT</a:t>
            </a:r>
            <a:r>
              <a:rPr lang="en-US" sz="2000" dirty="0">
                <a:latin typeface="Times New Roman" panose="02020603050405020304" pitchFamily="18" charset="0"/>
                <a:cs typeface="Times New Roman" panose="02020603050405020304" pitchFamily="18" charset="0"/>
              </a:rPr>
              <a:t>, </a:t>
            </a:r>
            <a:r>
              <a:rPr lang="en-US" sz="2000" b="1" dirty="0">
                <a:latin typeface="Times New Roman" panose="02020603050405020304" pitchFamily="18" charset="0"/>
                <a:cs typeface="Times New Roman" panose="02020603050405020304" pitchFamily="18" charset="0"/>
              </a:rPr>
              <a:t>CNN-LSTM</a:t>
            </a:r>
            <a:r>
              <a:rPr lang="en-US" sz="2000" dirty="0">
                <a:latin typeface="Times New Roman" panose="02020603050405020304" pitchFamily="18" charset="0"/>
                <a:cs typeface="Times New Roman" panose="02020603050405020304" pitchFamily="18" charset="0"/>
              </a:rPr>
              <a:t>, and </a:t>
            </a:r>
            <a:r>
              <a:rPr lang="en-US" sz="2000" b="1" dirty="0">
                <a:latin typeface="Times New Roman" panose="02020603050405020304" pitchFamily="18" charset="0"/>
                <a:cs typeface="Times New Roman" panose="02020603050405020304" pitchFamily="18" charset="0"/>
              </a:rPr>
              <a:t>YOLOv8n</a:t>
            </a:r>
            <a:r>
              <a:rPr lang="en-US" sz="2000" dirty="0">
                <a:latin typeface="Times New Roman" panose="02020603050405020304" pitchFamily="18" charset="0"/>
                <a:cs typeface="Times New Roman" panose="02020603050405020304" pitchFamily="18" charset="0"/>
              </a:rPr>
              <a:t>. The integration of these models enables accurate and real-time assessment of a user’s emotional and mental state.</a:t>
            </a:r>
          </a:p>
          <a:p>
            <a:pPr algn="just">
              <a:buNone/>
            </a:pPr>
            <a:endParaRPr lang="en-US" sz="1100" dirty="0">
              <a:latin typeface="Times New Roman" panose="02020603050405020304" pitchFamily="18" charset="0"/>
              <a:cs typeface="Times New Roman" panose="02020603050405020304" pitchFamily="18" charset="0"/>
            </a:endParaRPr>
          </a:p>
          <a:p>
            <a:pPr algn="just">
              <a:buNone/>
            </a:pPr>
            <a:r>
              <a:rPr lang="en-US" sz="2000" dirty="0">
                <a:latin typeface="Times New Roman" panose="02020603050405020304" pitchFamily="18" charset="0"/>
                <a:cs typeface="Times New Roman" panose="02020603050405020304" pitchFamily="18" charset="0"/>
              </a:rPr>
              <a:t>Built using </a:t>
            </a:r>
            <a:r>
              <a:rPr lang="en-US" sz="2000" b="1" dirty="0">
                <a:latin typeface="Times New Roman" panose="02020603050405020304" pitchFamily="18" charset="0"/>
                <a:cs typeface="Times New Roman" panose="02020603050405020304" pitchFamily="18" charset="0"/>
              </a:rPr>
              <a:t>React</a:t>
            </a:r>
            <a:r>
              <a:rPr lang="en-US" sz="2000" dirty="0">
                <a:latin typeface="Times New Roman" panose="02020603050405020304" pitchFamily="18" charset="0"/>
                <a:cs typeface="Times New Roman" panose="02020603050405020304" pitchFamily="18" charset="0"/>
              </a:rPr>
              <a:t> and </a:t>
            </a:r>
            <a:r>
              <a:rPr lang="en-US" sz="2000" b="1" dirty="0">
                <a:latin typeface="Times New Roman" panose="02020603050405020304" pitchFamily="18" charset="0"/>
                <a:cs typeface="Times New Roman" panose="02020603050405020304" pitchFamily="18" charset="0"/>
              </a:rPr>
              <a:t>FastAPI</a:t>
            </a:r>
            <a:r>
              <a:rPr lang="en-US" sz="2000" dirty="0">
                <a:latin typeface="Times New Roman" panose="02020603050405020304" pitchFamily="18" charset="0"/>
                <a:cs typeface="Times New Roman" panose="02020603050405020304" pitchFamily="18" charset="0"/>
              </a:rPr>
              <a:t>, the system offers a user-friendly interface and provides immediate feedback along with chatbot-based emotional support. The use of open-source tools and publicly available datasets made the solution cost-effective and feasible within the academic timeline.</a:t>
            </a:r>
          </a:p>
          <a:p>
            <a:pPr algn="just">
              <a:buNone/>
            </a:pPr>
            <a:endParaRPr lang="en-US" sz="1100" dirty="0">
              <a:latin typeface="Times New Roman" panose="02020603050405020304" pitchFamily="18" charset="0"/>
              <a:cs typeface="Times New Roman" panose="02020603050405020304" pitchFamily="18" charset="0"/>
            </a:endParaRPr>
          </a:p>
          <a:p>
            <a:pPr algn="just"/>
            <a:r>
              <a:rPr lang="en-US" sz="2000" dirty="0">
                <a:latin typeface="Times New Roman" panose="02020603050405020304" pitchFamily="18" charset="0"/>
                <a:cs typeface="Times New Roman" panose="02020603050405020304" pitchFamily="18" charset="0"/>
              </a:rPr>
              <a:t>Overall, the project meets its objectives and presents a scalable, AI-driven approach to mental health detection, promoting early intervention and greater accessibility.</a:t>
            </a:r>
          </a:p>
        </p:txBody>
      </p:sp>
    </p:spTree>
    <p:extLst>
      <p:ext uri="{BB962C8B-B14F-4D97-AF65-F5344CB8AC3E}">
        <p14:creationId xmlns:p14="http://schemas.microsoft.com/office/powerpoint/2010/main" val="38234010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1"/>
        <p:cNvGrpSpPr/>
        <p:nvPr/>
      </p:nvGrpSpPr>
      <p:grpSpPr>
        <a:xfrm>
          <a:off x="0" y="0"/>
          <a:ext cx="0" cy="0"/>
          <a:chOff x="0" y="0"/>
          <a:chExt cx="0" cy="0"/>
        </a:xfrm>
      </p:grpSpPr>
      <p:sp>
        <p:nvSpPr>
          <p:cNvPr id="42" name="Google Shape;42;p3"/>
          <p:cNvSpPr txBox="1"/>
          <p:nvPr/>
        </p:nvSpPr>
        <p:spPr>
          <a:xfrm>
            <a:off x="402336" y="1124700"/>
            <a:ext cx="11281200" cy="5303400"/>
          </a:xfrm>
          <a:prstGeom prst="rect">
            <a:avLst/>
          </a:prstGeom>
          <a:noFill/>
          <a:ln>
            <a:noFill/>
          </a:ln>
        </p:spPr>
        <p:txBody>
          <a:bodyPr spcFirstLastPara="1" wrap="square" lIns="91425" tIns="91425" rIns="91425" bIns="91425" anchor="t" anchorCtr="0">
            <a:noAutofit/>
          </a:bodyPr>
          <a:lstStyle/>
          <a:p>
            <a:pPr marL="457200" marR="0" lvl="0" indent="-317500" algn="l" rtl="0">
              <a:lnSpc>
                <a:spcPct val="140000"/>
              </a:lnSpc>
              <a:spcBef>
                <a:spcPts val="0"/>
              </a:spcBef>
              <a:spcAft>
                <a:spcPts val="0"/>
              </a:spcAft>
              <a:buClr>
                <a:schemeClr val="dk1"/>
              </a:buClr>
              <a:buSzPts val="1400"/>
              <a:buFont typeface="Times New Roman"/>
              <a:buChar char="●"/>
            </a:pPr>
            <a:r>
              <a:rPr lang="en-US" b="0" i="0" u="none" strike="noStrike" cap="none" dirty="0">
                <a:solidFill>
                  <a:schemeClr val="dk1"/>
                </a:solidFill>
                <a:latin typeface="Times New Roman"/>
                <a:ea typeface="Times New Roman"/>
                <a:cs typeface="Times New Roman"/>
                <a:sym typeface="Times New Roman"/>
              </a:rPr>
              <a:t>Introduction</a:t>
            </a:r>
            <a:endParaRPr b="0" i="0" u="none" strike="noStrike" cap="none" dirty="0">
              <a:solidFill>
                <a:schemeClr val="dk1"/>
              </a:solidFill>
              <a:latin typeface="Times New Roman"/>
              <a:ea typeface="Times New Roman"/>
              <a:cs typeface="Times New Roman"/>
              <a:sym typeface="Times New Roman"/>
            </a:endParaRPr>
          </a:p>
          <a:p>
            <a:pPr marL="457200" marR="0" lvl="0" indent="-317500" algn="l" rtl="0">
              <a:lnSpc>
                <a:spcPct val="140000"/>
              </a:lnSpc>
              <a:spcBef>
                <a:spcPts val="0"/>
              </a:spcBef>
              <a:spcAft>
                <a:spcPts val="0"/>
              </a:spcAft>
              <a:buClr>
                <a:schemeClr val="dk1"/>
              </a:buClr>
              <a:buSzPts val="1400"/>
              <a:buFont typeface="Times New Roman"/>
              <a:buChar char="●"/>
            </a:pPr>
            <a:r>
              <a:rPr lang="en-US" b="0" i="0" u="none" strike="noStrike" cap="none" dirty="0">
                <a:solidFill>
                  <a:schemeClr val="dk1"/>
                </a:solidFill>
                <a:latin typeface="Times New Roman"/>
                <a:ea typeface="Times New Roman"/>
                <a:cs typeface="Times New Roman"/>
                <a:sym typeface="Times New Roman"/>
              </a:rPr>
              <a:t>Abstract</a:t>
            </a:r>
            <a:endParaRPr b="0" i="0" u="none" strike="noStrike" cap="none" dirty="0">
              <a:solidFill>
                <a:schemeClr val="dk1"/>
              </a:solidFill>
              <a:latin typeface="Times New Roman"/>
              <a:ea typeface="Times New Roman"/>
              <a:cs typeface="Times New Roman"/>
              <a:sym typeface="Times New Roman"/>
            </a:endParaRPr>
          </a:p>
          <a:p>
            <a:pPr marL="457200" marR="0" lvl="0" indent="-317500" algn="l" rtl="0">
              <a:lnSpc>
                <a:spcPct val="140000"/>
              </a:lnSpc>
              <a:spcBef>
                <a:spcPts val="0"/>
              </a:spcBef>
              <a:spcAft>
                <a:spcPts val="0"/>
              </a:spcAft>
              <a:buClr>
                <a:schemeClr val="dk1"/>
              </a:buClr>
              <a:buSzPts val="1400"/>
              <a:buFont typeface="Times New Roman"/>
              <a:buChar char="●"/>
            </a:pPr>
            <a:r>
              <a:rPr lang="en-US" b="0" i="0" u="none" strike="noStrike" cap="none" dirty="0">
                <a:solidFill>
                  <a:schemeClr val="dk1"/>
                </a:solidFill>
                <a:latin typeface="Times New Roman"/>
                <a:ea typeface="Times New Roman"/>
                <a:cs typeface="Times New Roman"/>
                <a:sym typeface="Times New Roman"/>
              </a:rPr>
              <a:t>Literature Review</a:t>
            </a:r>
            <a:endParaRPr b="0" i="0" u="none" strike="noStrike" cap="none" dirty="0">
              <a:solidFill>
                <a:schemeClr val="dk1"/>
              </a:solidFill>
              <a:latin typeface="Times New Roman"/>
              <a:ea typeface="Times New Roman"/>
              <a:cs typeface="Times New Roman"/>
              <a:sym typeface="Times New Roman"/>
            </a:endParaRPr>
          </a:p>
          <a:p>
            <a:pPr marL="457200" marR="0" lvl="0" indent="-317500" algn="l" rtl="0">
              <a:lnSpc>
                <a:spcPct val="140000"/>
              </a:lnSpc>
              <a:spcBef>
                <a:spcPts val="0"/>
              </a:spcBef>
              <a:spcAft>
                <a:spcPts val="0"/>
              </a:spcAft>
              <a:buClr>
                <a:schemeClr val="dk1"/>
              </a:buClr>
              <a:buSzPts val="1400"/>
              <a:buFont typeface="Times New Roman"/>
              <a:buChar char="●"/>
            </a:pPr>
            <a:r>
              <a:rPr lang="en-US" dirty="0">
                <a:solidFill>
                  <a:schemeClr val="dk1"/>
                </a:solidFill>
                <a:latin typeface="Times New Roman"/>
                <a:ea typeface="Times New Roman"/>
                <a:cs typeface="Times New Roman"/>
                <a:sym typeface="Times New Roman"/>
              </a:rPr>
              <a:t>System Design (Workflow)</a:t>
            </a:r>
            <a:endParaRPr dirty="0">
              <a:solidFill>
                <a:schemeClr val="dk1"/>
              </a:solidFill>
              <a:latin typeface="Times New Roman"/>
              <a:ea typeface="Times New Roman"/>
              <a:cs typeface="Times New Roman"/>
              <a:sym typeface="Times New Roman"/>
            </a:endParaRPr>
          </a:p>
          <a:p>
            <a:pPr marL="457200" marR="0" lvl="0" indent="-317500" algn="l" rtl="0">
              <a:lnSpc>
                <a:spcPct val="140000"/>
              </a:lnSpc>
              <a:spcBef>
                <a:spcPts val="0"/>
              </a:spcBef>
              <a:spcAft>
                <a:spcPts val="0"/>
              </a:spcAft>
              <a:buClr>
                <a:schemeClr val="dk1"/>
              </a:buClr>
              <a:buSzPts val="1400"/>
              <a:buFont typeface="Times New Roman"/>
              <a:buChar char="●"/>
            </a:pPr>
            <a:r>
              <a:rPr lang="en-US" dirty="0">
                <a:solidFill>
                  <a:schemeClr val="dk1"/>
                </a:solidFill>
                <a:latin typeface="Times New Roman"/>
                <a:ea typeface="Times New Roman"/>
                <a:cs typeface="Times New Roman"/>
                <a:sym typeface="Times New Roman"/>
              </a:rPr>
              <a:t>Methodology</a:t>
            </a:r>
            <a:endParaRPr dirty="0">
              <a:solidFill>
                <a:schemeClr val="dk1"/>
              </a:solidFill>
              <a:latin typeface="Times New Roman"/>
              <a:ea typeface="Times New Roman"/>
              <a:cs typeface="Times New Roman"/>
              <a:sym typeface="Times New Roman"/>
            </a:endParaRPr>
          </a:p>
          <a:p>
            <a:pPr marL="457200" marR="0" lvl="0" indent="0" algn="l" rtl="0">
              <a:lnSpc>
                <a:spcPct val="140000"/>
              </a:lnSpc>
              <a:spcBef>
                <a:spcPts val="0"/>
              </a:spcBef>
              <a:spcAft>
                <a:spcPts val="0"/>
              </a:spcAft>
              <a:buNone/>
            </a:pPr>
            <a:r>
              <a:rPr lang="en-US" dirty="0">
                <a:solidFill>
                  <a:schemeClr val="dk1"/>
                </a:solidFill>
                <a:latin typeface="Times New Roman"/>
                <a:ea typeface="Times New Roman"/>
                <a:cs typeface="Times New Roman"/>
                <a:sym typeface="Times New Roman"/>
              </a:rPr>
              <a:t>1) Data Collection</a:t>
            </a:r>
            <a:endParaRPr dirty="0">
              <a:solidFill>
                <a:schemeClr val="dk1"/>
              </a:solidFill>
              <a:latin typeface="Times New Roman"/>
              <a:ea typeface="Times New Roman"/>
              <a:cs typeface="Times New Roman"/>
              <a:sym typeface="Times New Roman"/>
            </a:endParaRPr>
          </a:p>
          <a:p>
            <a:pPr marL="457200">
              <a:lnSpc>
                <a:spcPct val="140000"/>
              </a:lnSpc>
            </a:pPr>
            <a:r>
              <a:rPr lang="en-US" dirty="0">
                <a:solidFill>
                  <a:schemeClr val="dk1"/>
                </a:solidFill>
                <a:latin typeface="Times New Roman"/>
                <a:ea typeface="Times New Roman"/>
                <a:cs typeface="Times New Roman"/>
                <a:sym typeface="Times New Roman"/>
              </a:rPr>
              <a:t>2) Data Preprocessing and Visualization</a:t>
            </a:r>
            <a:endParaRPr dirty="0">
              <a:solidFill>
                <a:schemeClr val="dk1"/>
              </a:solidFill>
              <a:latin typeface="Times New Roman"/>
              <a:ea typeface="Times New Roman"/>
              <a:cs typeface="Times New Roman"/>
              <a:sym typeface="Times New Roman"/>
            </a:endParaRPr>
          </a:p>
          <a:p>
            <a:pPr marL="457200" marR="0" lvl="0" indent="0" algn="l" rtl="0">
              <a:lnSpc>
                <a:spcPct val="140000"/>
              </a:lnSpc>
              <a:spcBef>
                <a:spcPts val="0"/>
              </a:spcBef>
              <a:spcAft>
                <a:spcPts val="0"/>
              </a:spcAft>
              <a:buNone/>
            </a:pPr>
            <a:r>
              <a:rPr lang="en-US" dirty="0">
                <a:solidFill>
                  <a:schemeClr val="dk1"/>
                </a:solidFill>
                <a:latin typeface="Times New Roman"/>
                <a:ea typeface="Times New Roman"/>
                <a:cs typeface="Times New Roman"/>
                <a:sym typeface="Times New Roman"/>
              </a:rPr>
              <a:t>3) Model Selection</a:t>
            </a:r>
            <a:endParaRPr dirty="0">
              <a:solidFill>
                <a:schemeClr val="dk1"/>
              </a:solidFill>
              <a:latin typeface="Times New Roman"/>
              <a:ea typeface="Times New Roman"/>
              <a:cs typeface="Times New Roman"/>
              <a:sym typeface="Times New Roman"/>
            </a:endParaRPr>
          </a:p>
          <a:p>
            <a:pPr marL="457200" marR="0" lvl="0" indent="0" algn="l" rtl="0">
              <a:lnSpc>
                <a:spcPct val="140000"/>
              </a:lnSpc>
              <a:spcBef>
                <a:spcPts val="0"/>
              </a:spcBef>
              <a:spcAft>
                <a:spcPts val="0"/>
              </a:spcAft>
              <a:buNone/>
            </a:pPr>
            <a:r>
              <a:rPr lang="en-US" dirty="0">
                <a:solidFill>
                  <a:schemeClr val="dk1"/>
                </a:solidFill>
                <a:latin typeface="Times New Roman"/>
                <a:ea typeface="Times New Roman"/>
                <a:cs typeface="Times New Roman"/>
                <a:sym typeface="Times New Roman"/>
              </a:rPr>
              <a:t>4) Result Analysis</a:t>
            </a:r>
          </a:p>
          <a:p>
            <a:pPr marL="457200" marR="0" lvl="0" indent="-317500" algn="l" rtl="0">
              <a:lnSpc>
                <a:spcPct val="140000"/>
              </a:lnSpc>
              <a:spcBef>
                <a:spcPts val="0"/>
              </a:spcBef>
              <a:spcAft>
                <a:spcPts val="0"/>
              </a:spcAft>
              <a:buClr>
                <a:schemeClr val="dk1"/>
              </a:buClr>
              <a:buSzPts val="1400"/>
              <a:buFont typeface="Times New Roman"/>
              <a:buChar char="●"/>
            </a:pPr>
            <a:r>
              <a:rPr lang="en-US" b="0" i="0" u="none" strike="noStrike" cap="none" dirty="0">
                <a:solidFill>
                  <a:schemeClr val="dk1"/>
                </a:solidFill>
                <a:latin typeface="Times New Roman"/>
                <a:ea typeface="Times New Roman"/>
                <a:cs typeface="Times New Roman"/>
                <a:sym typeface="Times New Roman"/>
              </a:rPr>
              <a:t>Project Scheduling (Gantt Chart)</a:t>
            </a:r>
          </a:p>
          <a:p>
            <a:pPr marL="457200" marR="0" lvl="0" indent="-317500" algn="l" rtl="0">
              <a:lnSpc>
                <a:spcPct val="140000"/>
              </a:lnSpc>
              <a:spcBef>
                <a:spcPts val="0"/>
              </a:spcBef>
              <a:spcAft>
                <a:spcPts val="0"/>
              </a:spcAft>
              <a:buClr>
                <a:schemeClr val="dk1"/>
              </a:buClr>
              <a:buSzPts val="1400"/>
              <a:buFont typeface="Times New Roman"/>
              <a:buChar char="●"/>
            </a:pPr>
            <a:r>
              <a:rPr lang="en-US" dirty="0">
                <a:solidFill>
                  <a:schemeClr val="dk1"/>
                </a:solidFill>
                <a:latin typeface="Times New Roman"/>
                <a:ea typeface="Times New Roman"/>
                <a:cs typeface="Times New Roman"/>
                <a:sym typeface="Times New Roman"/>
              </a:rPr>
              <a:t>Tools and Technologies</a:t>
            </a:r>
          </a:p>
          <a:p>
            <a:pPr marL="457200" marR="0" lvl="0" indent="-317500" algn="l" rtl="0">
              <a:lnSpc>
                <a:spcPct val="140000"/>
              </a:lnSpc>
              <a:spcBef>
                <a:spcPts val="0"/>
              </a:spcBef>
              <a:spcAft>
                <a:spcPts val="0"/>
              </a:spcAft>
              <a:buClr>
                <a:schemeClr val="dk1"/>
              </a:buClr>
              <a:buSzPts val="1400"/>
              <a:buFont typeface="Times New Roman"/>
              <a:buChar char="●"/>
            </a:pPr>
            <a:r>
              <a:rPr lang="en-US" b="0" i="0" u="none" strike="noStrike" cap="none">
                <a:solidFill>
                  <a:schemeClr val="dk1"/>
                </a:solidFill>
                <a:latin typeface="Times New Roman"/>
                <a:ea typeface="Times New Roman"/>
                <a:cs typeface="Times New Roman"/>
                <a:sym typeface="Times New Roman"/>
              </a:rPr>
              <a:t>Future Works</a:t>
            </a:r>
          </a:p>
          <a:p>
            <a:pPr marL="457200" marR="0" lvl="0" indent="-317500" algn="l" rtl="0">
              <a:lnSpc>
                <a:spcPct val="140000"/>
              </a:lnSpc>
              <a:spcBef>
                <a:spcPts val="0"/>
              </a:spcBef>
              <a:spcAft>
                <a:spcPts val="0"/>
              </a:spcAft>
              <a:buClr>
                <a:schemeClr val="dk1"/>
              </a:buClr>
              <a:buSzPts val="1400"/>
              <a:buFont typeface="Times New Roman"/>
              <a:buChar char="●"/>
            </a:pPr>
            <a:r>
              <a:rPr lang="en-US" dirty="0">
                <a:solidFill>
                  <a:schemeClr val="dk1"/>
                </a:solidFill>
                <a:latin typeface="Times New Roman"/>
                <a:ea typeface="Times New Roman"/>
                <a:cs typeface="Times New Roman"/>
                <a:sym typeface="Times New Roman"/>
              </a:rPr>
              <a:t>Conclusion</a:t>
            </a:r>
            <a:endParaRPr dirty="0">
              <a:solidFill>
                <a:schemeClr val="dk1"/>
              </a:solidFill>
              <a:latin typeface="Times New Roman"/>
              <a:ea typeface="Times New Roman"/>
              <a:cs typeface="Times New Roman"/>
              <a:sym typeface="Times New Roman"/>
            </a:endParaRPr>
          </a:p>
          <a:p>
            <a:pPr marL="457200" marR="0" lvl="0" indent="-317500" algn="l" rtl="0">
              <a:lnSpc>
                <a:spcPct val="140000"/>
              </a:lnSpc>
              <a:spcBef>
                <a:spcPts val="0"/>
              </a:spcBef>
              <a:spcAft>
                <a:spcPts val="0"/>
              </a:spcAft>
              <a:buClr>
                <a:schemeClr val="dk1"/>
              </a:buClr>
              <a:buSzPts val="1400"/>
              <a:buFont typeface="Times New Roman"/>
              <a:buChar char="●"/>
            </a:pPr>
            <a:r>
              <a:rPr lang="en-US" dirty="0">
                <a:solidFill>
                  <a:schemeClr val="dk1"/>
                </a:solidFill>
                <a:latin typeface="Times New Roman"/>
                <a:ea typeface="Times New Roman"/>
                <a:cs typeface="Times New Roman"/>
                <a:sym typeface="Times New Roman"/>
              </a:rPr>
              <a:t>References</a:t>
            </a:r>
            <a:endParaRPr b="0" i="0" u="none" strike="noStrike" cap="none" dirty="0">
              <a:solidFill>
                <a:schemeClr val="dk1"/>
              </a:solidFill>
              <a:latin typeface="Times New Roman"/>
              <a:ea typeface="Times New Roman"/>
              <a:cs typeface="Times New Roman"/>
              <a:sym typeface="Times New Roman"/>
            </a:endParaRPr>
          </a:p>
        </p:txBody>
      </p:sp>
      <p:sp>
        <p:nvSpPr>
          <p:cNvPr id="43" name="Google Shape;43;p3"/>
          <p:cNvSpPr txBox="1">
            <a:spLocks noGrp="1"/>
          </p:cNvSpPr>
          <p:nvPr>
            <p:ph type="title"/>
          </p:nvPr>
        </p:nvSpPr>
        <p:spPr>
          <a:xfrm>
            <a:off x="534259" y="217230"/>
            <a:ext cx="2320909" cy="566822"/>
          </a:xfrm>
          <a:prstGeom prst="rect">
            <a:avLst/>
          </a:prstGeom>
          <a:noFill/>
          <a:ln>
            <a:noFill/>
          </a:ln>
        </p:spPr>
        <p:txBody>
          <a:bodyPr spcFirstLastPara="1" wrap="square" lIns="0" tIns="12700" rIns="0" bIns="0" anchor="ctr" anchorCtr="0">
            <a:spAutoFit/>
          </a:bodyPr>
          <a:lstStyle/>
          <a:p>
            <a:pPr marL="12700" lvl="0" indent="0" algn="l" rtl="0">
              <a:lnSpc>
                <a:spcPct val="100000"/>
              </a:lnSpc>
              <a:spcBef>
                <a:spcPts val="0"/>
              </a:spcBef>
              <a:spcAft>
                <a:spcPts val="0"/>
              </a:spcAft>
              <a:buClr>
                <a:srgbClr val="04A2B9"/>
              </a:buClr>
              <a:buSzPts val="2400"/>
              <a:buFont typeface="Proxima Nova"/>
              <a:buNone/>
            </a:pPr>
            <a:r>
              <a:rPr lang="en-US" sz="3600">
                <a:solidFill>
                  <a:srgbClr val="0070C0"/>
                </a:solidFill>
                <a:latin typeface="Times New Roman" panose="02020603050405020304" pitchFamily="18" charset="0"/>
                <a:ea typeface="Proxima Nova"/>
                <a:cs typeface="Times New Roman" panose="02020603050405020304" pitchFamily="18" charset="0"/>
                <a:sym typeface="Proxima Nova"/>
              </a:rPr>
              <a:t>Outline</a:t>
            </a:r>
            <a:endParaRPr sz="3200">
              <a:solidFill>
                <a:srgbClr val="0070C0"/>
              </a:solidFill>
              <a:latin typeface="Times New Roman" panose="02020603050405020304" pitchFamily="18" charset="0"/>
              <a:ea typeface="Proxima Nova"/>
              <a:cs typeface="Times New Roman" panose="02020603050405020304" pitchFamily="18" charset="0"/>
              <a:sym typeface="Proxima Nova"/>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18">
          <a:extLst>
            <a:ext uri="{FF2B5EF4-FFF2-40B4-BE49-F238E27FC236}">
              <a16:creationId xmlns:a16="http://schemas.microsoft.com/office/drawing/2014/main" id="{EAF52339-4E14-68CA-7CB1-7AFB8F3D663E}"/>
            </a:ext>
          </a:extLst>
        </p:cNvPr>
        <p:cNvGrpSpPr/>
        <p:nvPr/>
      </p:nvGrpSpPr>
      <p:grpSpPr>
        <a:xfrm>
          <a:off x="0" y="0"/>
          <a:ext cx="0" cy="0"/>
          <a:chOff x="0" y="0"/>
          <a:chExt cx="0" cy="0"/>
        </a:xfrm>
      </p:grpSpPr>
      <p:sp>
        <p:nvSpPr>
          <p:cNvPr id="419" name="Google Shape;419;p87">
            <a:extLst>
              <a:ext uri="{FF2B5EF4-FFF2-40B4-BE49-F238E27FC236}">
                <a16:creationId xmlns:a16="http://schemas.microsoft.com/office/drawing/2014/main" id="{FAA17857-5448-7197-6C58-65D1241F3035}"/>
              </a:ext>
            </a:extLst>
          </p:cNvPr>
          <p:cNvSpPr txBox="1"/>
          <p:nvPr/>
        </p:nvSpPr>
        <p:spPr>
          <a:xfrm>
            <a:off x="428250" y="1437400"/>
            <a:ext cx="11335500" cy="5513787"/>
          </a:xfrm>
          <a:prstGeom prst="rect">
            <a:avLst/>
          </a:prstGeom>
          <a:noFill/>
          <a:ln>
            <a:noFill/>
          </a:ln>
        </p:spPr>
        <p:txBody>
          <a:bodyPr spcFirstLastPara="1" wrap="square" lIns="91425" tIns="91425" rIns="91425" bIns="91425" anchor="t" anchorCtr="0">
            <a:spAutoFit/>
          </a:bodyPr>
          <a:lstStyle/>
          <a:p>
            <a:pPr marL="406400" lvl="0" indent="-406400" algn="just" rtl="0">
              <a:lnSpc>
                <a:spcPct val="115000"/>
              </a:lnSpc>
              <a:spcBef>
                <a:spcPts val="0"/>
              </a:spcBef>
              <a:spcAft>
                <a:spcPts val="0"/>
              </a:spcAft>
              <a:buClr>
                <a:schemeClr val="dk1"/>
              </a:buClr>
              <a:buSzPts val="1100"/>
              <a:buFont typeface="Arial"/>
              <a:buNone/>
            </a:pPr>
            <a:r>
              <a:rPr lang="en-US" sz="1800">
                <a:solidFill>
                  <a:schemeClr val="dk1"/>
                </a:solidFill>
                <a:latin typeface="Times New Roman"/>
                <a:ea typeface="Times New Roman"/>
                <a:cs typeface="Times New Roman"/>
                <a:sym typeface="Times New Roman"/>
              </a:rPr>
              <a:t>[1] Zhang, X., Zhao, L., Sun, H., Li, Y., Chen, W., &amp; Wang, J. “Multimodal-Data-Fusion-Techniques-for-Accurate-Elderly-Mental-State-Evaluation” , 2025.</a:t>
            </a:r>
            <a:endParaRPr sz="1800">
              <a:solidFill>
                <a:schemeClr val="dk1"/>
              </a:solidFill>
              <a:latin typeface="Times New Roman"/>
              <a:ea typeface="Times New Roman"/>
              <a:cs typeface="Times New Roman"/>
              <a:sym typeface="Times New Roman"/>
            </a:endParaRPr>
          </a:p>
          <a:p>
            <a:pPr marL="406400" indent="-406400" algn="just">
              <a:lnSpc>
                <a:spcPct val="115000"/>
              </a:lnSpc>
              <a:spcBef>
                <a:spcPts val="1200"/>
              </a:spcBef>
              <a:buClr>
                <a:schemeClr val="dk1"/>
              </a:buClr>
              <a:buSzPts val="1100"/>
            </a:pPr>
            <a:r>
              <a:rPr lang="en-US" sz="1800">
                <a:solidFill>
                  <a:schemeClr val="dk1"/>
                </a:solidFill>
                <a:latin typeface="Times New Roman"/>
                <a:ea typeface="Times New Roman"/>
                <a:cs typeface="Times New Roman"/>
                <a:sym typeface="Times New Roman"/>
              </a:rPr>
              <a:t>[2] </a:t>
            </a:r>
            <a:r>
              <a:rPr lang="en-IN" sz="1800">
                <a:latin typeface="Times New Roman" panose="02020603050405020304" pitchFamily="18" charset="0"/>
                <a:cs typeface="Times New Roman" panose="02020603050405020304" pitchFamily="18" charset="0"/>
              </a:rPr>
              <a:t>Jing Zhang1 , Hang Yin1 , Jiayu Zhang1 , Gang Yang1 , Jing Qin2 and Ling He1*</a:t>
            </a:r>
            <a:r>
              <a:rPr lang="en-US" sz="1800">
                <a:solidFill>
                  <a:schemeClr val="dk1"/>
                </a:solidFill>
                <a:latin typeface="Times New Roman"/>
                <a:ea typeface="Times New Roman"/>
                <a:cs typeface="Times New Roman"/>
                <a:sym typeface="Times New Roman"/>
              </a:rPr>
              <a:t>, “</a:t>
            </a:r>
            <a:r>
              <a:rPr lang="en-US" sz="1800">
                <a:latin typeface="Times New Roman" panose="02020603050405020304" pitchFamily="18" charset="0"/>
                <a:cs typeface="Times New Roman" panose="02020603050405020304" pitchFamily="18" charset="0"/>
              </a:rPr>
              <a:t>Real-time mental stress detection using multimodality expressions with a deep learning framework</a:t>
            </a:r>
            <a:r>
              <a:rPr lang="en-IN" sz="1800">
                <a:latin typeface="Times New Roman" panose="02020603050405020304" pitchFamily="18" charset="0"/>
                <a:cs typeface="Times New Roman" panose="02020603050405020304" pitchFamily="18" charset="0"/>
              </a:rPr>
              <a:t> ”</a:t>
            </a:r>
            <a:r>
              <a:rPr lang="en-US" sz="1800" i="1">
                <a:solidFill>
                  <a:schemeClr val="dk1"/>
                </a:solidFill>
                <a:latin typeface="Times New Roman"/>
                <a:ea typeface="Times New Roman"/>
                <a:cs typeface="Times New Roman"/>
                <a:sym typeface="Times New Roman"/>
              </a:rPr>
              <a:t> </a:t>
            </a:r>
            <a:r>
              <a:rPr lang="en-US" sz="1800">
                <a:solidFill>
                  <a:schemeClr val="dk1"/>
                </a:solidFill>
                <a:latin typeface="Times New Roman"/>
                <a:ea typeface="Times New Roman"/>
                <a:cs typeface="Times New Roman"/>
                <a:sym typeface="Times New Roman"/>
              </a:rPr>
              <a:t>2022.</a:t>
            </a:r>
            <a:endParaRPr sz="1800">
              <a:solidFill>
                <a:schemeClr val="dk1"/>
              </a:solidFill>
              <a:latin typeface="Times New Roman"/>
              <a:ea typeface="Times New Roman"/>
              <a:cs typeface="Times New Roman"/>
              <a:sym typeface="Times New Roman"/>
            </a:endParaRPr>
          </a:p>
          <a:p>
            <a:pPr marL="406400" lvl="0" indent="-406400" algn="just" rtl="0">
              <a:lnSpc>
                <a:spcPct val="115000"/>
              </a:lnSpc>
              <a:spcBef>
                <a:spcPts val="1200"/>
              </a:spcBef>
              <a:spcAft>
                <a:spcPts val="0"/>
              </a:spcAft>
              <a:buClr>
                <a:schemeClr val="dk1"/>
              </a:buClr>
              <a:buSzPts val="1100"/>
              <a:buFont typeface="Arial"/>
              <a:buNone/>
            </a:pPr>
            <a:r>
              <a:rPr lang="en-US" sz="1800">
                <a:solidFill>
                  <a:schemeClr val="dk1"/>
                </a:solidFill>
                <a:latin typeface="Times New Roman"/>
                <a:ea typeface="Times New Roman"/>
                <a:cs typeface="Times New Roman"/>
                <a:sym typeface="Times New Roman"/>
              </a:rPr>
              <a:t>[3] D. R. Faria, "Multimodal affective communication analysis: Fusing speech emotion and text sentiment using machine learning," Applied Sciences, vol. 14, no. 15, p. 6631, 2024. </a:t>
            </a:r>
          </a:p>
          <a:p>
            <a:pPr marL="406400" lvl="0" indent="-406400" algn="just" rtl="0">
              <a:lnSpc>
                <a:spcPct val="115000"/>
              </a:lnSpc>
              <a:spcBef>
                <a:spcPts val="1200"/>
              </a:spcBef>
              <a:spcAft>
                <a:spcPts val="0"/>
              </a:spcAft>
              <a:buClr>
                <a:schemeClr val="dk1"/>
              </a:buClr>
              <a:buSzPts val="1100"/>
              <a:buFont typeface="Arial"/>
              <a:buNone/>
            </a:pPr>
            <a:r>
              <a:rPr lang="en-US" sz="1800">
                <a:solidFill>
                  <a:schemeClr val="dk1"/>
                </a:solidFill>
                <a:latin typeface="Times New Roman"/>
                <a:ea typeface="Times New Roman"/>
                <a:cs typeface="Times New Roman"/>
                <a:sym typeface="Times New Roman"/>
              </a:rPr>
              <a:t>[4] Y. Li, X. Yang, M. Zhao, Z. Wang, Y. Yao, W. Qian, and S. Qi, "FPT‐Former: A Flexible Parallel Transformer of Recognizing Depression by Using Audiovisual Expert‐Knowledge‐Based Multimodal Measures," International Journal of Intelligent Systems, vol. 2024, no. 1, p. 1564574, 2024. </a:t>
            </a:r>
            <a:endParaRPr sz="1800">
              <a:solidFill>
                <a:schemeClr val="dk1"/>
              </a:solidFill>
              <a:latin typeface="Times New Roman"/>
              <a:ea typeface="Times New Roman"/>
              <a:cs typeface="Times New Roman"/>
              <a:sym typeface="Times New Roman"/>
            </a:endParaRPr>
          </a:p>
          <a:p>
            <a:pPr marL="406400" lvl="0" indent="-406400" algn="just" rtl="0">
              <a:spcBef>
                <a:spcPts val="1200"/>
              </a:spcBef>
              <a:spcAft>
                <a:spcPts val="1200"/>
              </a:spcAft>
              <a:buClr>
                <a:schemeClr val="dk1"/>
              </a:buClr>
              <a:buSzPts val="1100"/>
              <a:buFont typeface="Arial"/>
              <a:buNone/>
            </a:pPr>
            <a:r>
              <a:rPr lang="en-US" sz="1800">
                <a:solidFill>
                  <a:schemeClr val="dk1"/>
                </a:solidFill>
                <a:latin typeface="Times New Roman"/>
                <a:ea typeface="Times New Roman"/>
                <a:cs typeface="Times New Roman"/>
                <a:sym typeface="Times New Roman"/>
              </a:rPr>
              <a:t>[5] M. </a:t>
            </a:r>
            <a:r>
              <a:rPr lang="en-US" sz="1800" err="1">
                <a:solidFill>
                  <a:schemeClr val="dk1"/>
                </a:solidFill>
                <a:latin typeface="Times New Roman"/>
                <a:ea typeface="Times New Roman"/>
                <a:cs typeface="Times New Roman"/>
                <a:sym typeface="Times New Roman"/>
              </a:rPr>
              <a:t>Nykoniuk</a:t>
            </a:r>
            <a:r>
              <a:rPr lang="en-US" sz="1800">
                <a:solidFill>
                  <a:schemeClr val="dk1"/>
                </a:solidFill>
                <a:latin typeface="Times New Roman"/>
                <a:ea typeface="Times New Roman"/>
                <a:cs typeface="Times New Roman"/>
                <a:sym typeface="Times New Roman"/>
              </a:rPr>
              <a:t>, O. </a:t>
            </a:r>
            <a:r>
              <a:rPr lang="en-US" sz="1800" err="1">
                <a:solidFill>
                  <a:schemeClr val="dk1"/>
                </a:solidFill>
                <a:latin typeface="Times New Roman"/>
                <a:ea typeface="Times New Roman"/>
                <a:cs typeface="Times New Roman"/>
                <a:sym typeface="Times New Roman"/>
              </a:rPr>
              <a:t>Basystiuk</a:t>
            </a:r>
            <a:r>
              <a:rPr lang="en-US" sz="1800">
                <a:solidFill>
                  <a:schemeClr val="dk1"/>
                </a:solidFill>
                <a:latin typeface="Times New Roman"/>
                <a:ea typeface="Times New Roman"/>
                <a:cs typeface="Times New Roman"/>
                <a:sym typeface="Times New Roman"/>
              </a:rPr>
              <a:t>, N. </a:t>
            </a:r>
            <a:r>
              <a:rPr lang="en-US" sz="1800" err="1">
                <a:solidFill>
                  <a:schemeClr val="dk1"/>
                </a:solidFill>
                <a:latin typeface="Times New Roman"/>
                <a:ea typeface="Times New Roman"/>
                <a:cs typeface="Times New Roman"/>
                <a:sym typeface="Times New Roman"/>
              </a:rPr>
              <a:t>Shakhovska</a:t>
            </a:r>
            <a:r>
              <a:rPr lang="en-US" sz="1800">
                <a:solidFill>
                  <a:schemeClr val="dk1"/>
                </a:solidFill>
                <a:latin typeface="Times New Roman"/>
                <a:ea typeface="Times New Roman"/>
                <a:cs typeface="Times New Roman"/>
                <a:sym typeface="Times New Roman"/>
              </a:rPr>
              <a:t>, and N. </a:t>
            </a:r>
            <a:r>
              <a:rPr lang="en-US" sz="1800" err="1">
                <a:solidFill>
                  <a:schemeClr val="dk1"/>
                </a:solidFill>
                <a:latin typeface="Times New Roman"/>
                <a:ea typeface="Times New Roman"/>
                <a:cs typeface="Times New Roman"/>
                <a:sym typeface="Times New Roman"/>
              </a:rPr>
              <a:t>Melnykova</a:t>
            </a:r>
            <a:r>
              <a:rPr lang="en-US" sz="1800">
                <a:solidFill>
                  <a:schemeClr val="dk1"/>
                </a:solidFill>
                <a:latin typeface="Times New Roman"/>
                <a:ea typeface="Times New Roman"/>
                <a:cs typeface="Times New Roman"/>
                <a:sym typeface="Times New Roman"/>
              </a:rPr>
              <a:t>, "Multimodal Data Fusion for Depression Detection Approach," Computation, vol. 13, no. 1, p. 9, 2025. </a:t>
            </a:r>
          </a:p>
          <a:p>
            <a:pPr marL="406400" lvl="0" indent="-406400" algn="just" rtl="0">
              <a:spcBef>
                <a:spcPts val="1200"/>
              </a:spcBef>
              <a:spcAft>
                <a:spcPts val="1200"/>
              </a:spcAft>
              <a:buClr>
                <a:schemeClr val="dk1"/>
              </a:buClr>
              <a:buSzPts val="1100"/>
              <a:buFont typeface="Arial"/>
              <a:buNone/>
            </a:pPr>
            <a:r>
              <a:rPr lang="en-US" sz="1800">
                <a:solidFill>
                  <a:schemeClr val="dk1"/>
                </a:solidFill>
                <a:latin typeface="Times New Roman"/>
                <a:ea typeface="Times New Roman"/>
                <a:cs typeface="Times New Roman"/>
                <a:sym typeface="Times New Roman"/>
              </a:rPr>
              <a:t>[6] A. Pathirana, D. K. </a:t>
            </a:r>
            <a:r>
              <a:rPr lang="en-US" sz="1800" err="1">
                <a:solidFill>
                  <a:schemeClr val="dk1"/>
                </a:solidFill>
                <a:latin typeface="Times New Roman"/>
                <a:ea typeface="Times New Roman"/>
                <a:cs typeface="Times New Roman"/>
                <a:sym typeface="Times New Roman"/>
              </a:rPr>
              <a:t>Rajakaruna</a:t>
            </a:r>
            <a:r>
              <a:rPr lang="en-US" sz="1800">
                <a:solidFill>
                  <a:schemeClr val="dk1"/>
                </a:solidFill>
                <a:latin typeface="Times New Roman"/>
                <a:ea typeface="Times New Roman"/>
                <a:cs typeface="Times New Roman"/>
                <a:sym typeface="Times New Roman"/>
              </a:rPr>
              <a:t>, D. </a:t>
            </a:r>
            <a:r>
              <a:rPr lang="en-US" sz="1800" err="1">
                <a:solidFill>
                  <a:schemeClr val="dk1"/>
                </a:solidFill>
                <a:latin typeface="Times New Roman"/>
                <a:ea typeface="Times New Roman"/>
                <a:cs typeface="Times New Roman"/>
                <a:sym typeface="Times New Roman"/>
              </a:rPr>
              <a:t>Kasthurirathna</a:t>
            </a:r>
            <a:r>
              <a:rPr lang="en-US" sz="1800">
                <a:solidFill>
                  <a:schemeClr val="dk1"/>
                </a:solidFill>
                <a:latin typeface="Times New Roman"/>
                <a:ea typeface="Times New Roman"/>
                <a:cs typeface="Times New Roman"/>
                <a:sym typeface="Times New Roman"/>
              </a:rPr>
              <a:t>, A. </a:t>
            </a:r>
            <a:r>
              <a:rPr lang="en-US" sz="1800" err="1">
                <a:solidFill>
                  <a:schemeClr val="dk1"/>
                </a:solidFill>
                <a:latin typeface="Times New Roman"/>
                <a:ea typeface="Times New Roman"/>
                <a:cs typeface="Times New Roman"/>
                <a:sym typeface="Times New Roman"/>
              </a:rPr>
              <a:t>Atukorale</a:t>
            </a:r>
            <a:r>
              <a:rPr lang="en-US" sz="1800">
                <a:solidFill>
                  <a:schemeClr val="dk1"/>
                </a:solidFill>
                <a:latin typeface="Times New Roman"/>
                <a:ea typeface="Times New Roman"/>
                <a:cs typeface="Times New Roman"/>
                <a:sym typeface="Times New Roman"/>
              </a:rPr>
              <a:t>, R. </a:t>
            </a:r>
            <a:r>
              <a:rPr lang="en-US" sz="1800" err="1">
                <a:solidFill>
                  <a:schemeClr val="dk1"/>
                </a:solidFill>
                <a:latin typeface="Times New Roman"/>
                <a:ea typeface="Times New Roman"/>
                <a:cs typeface="Times New Roman"/>
                <a:sym typeface="Times New Roman"/>
              </a:rPr>
              <a:t>Aththidiye</a:t>
            </a:r>
            <a:r>
              <a:rPr lang="en-US" sz="1800">
                <a:solidFill>
                  <a:schemeClr val="dk1"/>
                </a:solidFill>
                <a:latin typeface="Times New Roman"/>
                <a:ea typeface="Times New Roman"/>
                <a:cs typeface="Times New Roman"/>
                <a:sym typeface="Times New Roman"/>
              </a:rPr>
              <a:t>, and M. </a:t>
            </a:r>
            <a:r>
              <a:rPr lang="en-US" sz="1800" err="1">
                <a:solidFill>
                  <a:schemeClr val="dk1"/>
                </a:solidFill>
                <a:latin typeface="Times New Roman"/>
                <a:ea typeface="Times New Roman"/>
                <a:cs typeface="Times New Roman"/>
                <a:sym typeface="Times New Roman"/>
              </a:rPr>
              <a:t>Yatipansalawa</a:t>
            </a:r>
            <a:r>
              <a:rPr lang="en-US" sz="1800">
                <a:solidFill>
                  <a:schemeClr val="dk1"/>
                </a:solidFill>
                <a:latin typeface="Times New Roman"/>
                <a:ea typeface="Times New Roman"/>
                <a:cs typeface="Times New Roman"/>
                <a:sym typeface="Times New Roman"/>
              </a:rPr>
              <a:t>, "A Reinforcement Learning-Based Approach for Promoting Mental Health Using Multimodal Emotion Recognition," Journal of Future Artificial Intelligence and Technologies, vol. 1, no. 2, pp. 124-142, 2024.</a:t>
            </a:r>
            <a:endParaRPr sz="1800">
              <a:solidFill>
                <a:schemeClr val="dk1"/>
              </a:solidFill>
              <a:latin typeface="Times New Roman"/>
              <a:ea typeface="Times New Roman"/>
              <a:cs typeface="Times New Roman"/>
              <a:sym typeface="Times New Roman"/>
            </a:endParaRPr>
          </a:p>
        </p:txBody>
      </p:sp>
      <p:sp>
        <p:nvSpPr>
          <p:cNvPr id="420" name="Google Shape;420;p87">
            <a:extLst>
              <a:ext uri="{FF2B5EF4-FFF2-40B4-BE49-F238E27FC236}">
                <a16:creationId xmlns:a16="http://schemas.microsoft.com/office/drawing/2014/main" id="{1B67DB71-51EC-467A-C73A-293BEA10A0CC}"/>
              </a:ext>
            </a:extLst>
          </p:cNvPr>
          <p:cNvSpPr txBox="1">
            <a:spLocks noGrp="1"/>
          </p:cNvSpPr>
          <p:nvPr>
            <p:ph type="title"/>
          </p:nvPr>
        </p:nvSpPr>
        <p:spPr>
          <a:xfrm>
            <a:off x="534250" y="309550"/>
            <a:ext cx="5029500" cy="382200"/>
          </a:xfrm>
          <a:prstGeom prst="rect">
            <a:avLst/>
          </a:prstGeom>
          <a:noFill/>
          <a:ln>
            <a:noFill/>
          </a:ln>
        </p:spPr>
        <p:txBody>
          <a:bodyPr spcFirstLastPara="1" wrap="square" lIns="0" tIns="12700" rIns="0" bIns="0" anchor="ctr" anchorCtr="0">
            <a:spAutoFit/>
          </a:bodyPr>
          <a:lstStyle/>
          <a:p>
            <a:pPr marL="12700" lvl="0" indent="0" algn="l" rtl="0">
              <a:lnSpc>
                <a:spcPct val="100000"/>
              </a:lnSpc>
              <a:spcBef>
                <a:spcPts val="0"/>
              </a:spcBef>
              <a:spcAft>
                <a:spcPts val="0"/>
              </a:spcAft>
              <a:buClr>
                <a:srgbClr val="04A2B9"/>
              </a:buClr>
              <a:buSzPts val="2400"/>
              <a:buFont typeface="Proxima Nova"/>
              <a:buNone/>
            </a:pPr>
            <a:r>
              <a:rPr lang="en-US" sz="2400">
                <a:solidFill>
                  <a:srgbClr val="04A2B9"/>
                </a:solidFill>
                <a:latin typeface="Proxima Nova"/>
                <a:ea typeface="Proxima Nova"/>
                <a:cs typeface="Proxima Nova"/>
                <a:sym typeface="Proxima Nova"/>
              </a:rPr>
              <a:t>References</a:t>
            </a:r>
            <a:endParaRPr sz="2400">
              <a:solidFill>
                <a:srgbClr val="04A2B9"/>
              </a:solidFill>
              <a:latin typeface="Proxima Nova"/>
              <a:ea typeface="Proxima Nova"/>
              <a:cs typeface="Proxima Nova"/>
              <a:sym typeface="Proxima Nova"/>
            </a:endParaRPr>
          </a:p>
        </p:txBody>
      </p:sp>
    </p:spTree>
    <p:extLst>
      <p:ext uri="{BB962C8B-B14F-4D97-AF65-F5344CB8AC3E}">
        <p14:creationId xmlns:p14="http://schemas.microsoft.com/office/powerpoint/2010/main" val="34079679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18"/>
        <p:cNvGrpSpPr/>
        <p:nvPr/>
      </p:nvGrpSpPr>
      <p:grpSpPr>
        <a:xfrm>
          <a:off x="0" y="0"/>
          <a:ext cx="0" cy="0"/>
          <a:chOff x="0" y="0"/>
          <a:chExt cx="0" cy="0"/>
        </a:xfrm>
      </p:grpSpPr>
      <p:sp>
        <p:nvSpPr>
          <p:cNvPr id="419" name="Google Shape;419;p87"/>
          <p:cNvSpPr txBox="1"/>
          <p:nvPr/>
        </p:nvSpPr>
        <p:spPr>
          <a:xfrm>
            <a:off x="428250" y="1437400"/>
            <a:ext cx="11335500" cy="1777379"/>
          </a:xfrm>
          <a:prstGeom prst="rect">
            <a:avLst/>
          </a:prstGeom>
          <a:noFill/>
          <a:ln>
            <a:noFill/>
          </a:ln>
        </p:spPr>
        <p:txBody>
          <a:bodyPr spcFirstLastPara="1" wrap="square" lIns="91425" tIns="91425" rIns="91425" bIns="91425" anchor="t" anchorCtr="0">
            <a:spAutoFit/>
          </a:bodyPr>
          <a:lstStyle/>
          <a:p>
            <a:pPr marL="406400" lvl="0" indent="-406400" algn="just" rtl="0">
              <a:lnSpc>
                <a:spcPct val="115000"/>
              </a:lnSpc>
              <a:spcBef>
                <a:spcPts val="0"/>
              </a:spcBef>
              <a:spcAft>
                <a:spcPts val="0"/>
              </a:spcAft>
              <a:buClr>
                <a:schemeClr val="dk1"/>
              </a:buClr>
              <a:buSzPts val="1100"/>
              <a:buFont typeface="Arial"/>
              <a:buNone/>
            </a:pPr>
            <a:r>
              <a:rPr lang="en-US" sz="1800">
                <a:solidFill>
                  <a:schemeClr val="dk1"/>
                </a:solidFill>
                <a:latin typeface="Times New Roman"/>
                <a:ea typeface="Times New Roman"/>
                <a:cs typeface="Times New Roman"/>
                <a:sym typeface="Times New Roman"/>
              </a:rPr>
              <a:t>[7] A. Xiang, Z. Qi, H. Wang, Q. Yang, and D. Ma, "A multimodal fusion network for student emotion recognition based on transformer and tensor product," in 2024 IEEE 2nd International Conference on Sensors, Electronics and Computer Engineering (ICSECE), pp. 1-4, 2024. </a:t>
            </a:r>
          </a:p>
          <a:p>
            <a:pPr marL="406400" lvl="0" indent="-406400" algn="just" rtl="0">
              <a:lnSpc>
                <a:spcPct val="115000"/>
              </a:lnSpc>
              <a:spcBef>
                <a:spcPts val="0"/>
              </a:spcBef>
              <a:spcAft>
                <a:spcPts val="0"/>
              </a:spcAft>
              <a:buClr>
                <a:schemeClr val="dk1"/>
              </a:buClr>
              <a:buSzPts val="1100"/>
              <a:buFont typeface="Arial"/>
              <a:buNone/>
            </a:pPr>
            <a:r>
              <a:rPr lang="en-US" sz="1800">
                <a:solidFill>
                  <a:schemeClr val="dk1"/>
                </a:solidFill>
                <a:latin typeface="Times New Roman"/>
                <a:ea typeface="Times New Roman"/>
                <a:cs typeface="Times New Roman"/>
                <a:sym typeface="Times New Roman"/>
              </a:rPr>
              <a:t>[8] </a:t>
            </a:r>
            <a:r>
              <a:rPr lang="en-IN" sz="1800">
                <a:latin typeface="Times New Roman" panose="02020603050405020304" pitchFamily="18" charset="0"/>
                <a:cs typeface="Times New Roman" panose="02020603050405020304" pitchFamily="18" charset="0"/>
              </a:rPr>
              <a:t>Z. Zhang, S. Zhang, D. Ni, Z. Wei, K. Yang, S. Jin, G. Huang, Z. Liang, L. Zhang, L. Li, and H. Ding, "Multimodal sensing for depression risk detection: Integrating audio, video, and text data," Sensors, vol. 24, no. 12, p. 3714, 2024.</a:t>
            </a:r>
            <a:endParaRPr sz="1800">
              <a:solidFill>
                <a:schemeClr val="dk1"/>
              </a:solidFill>
              <a:latin typeface="Times New Roman"/>
              <a:ea typeface="Times New Roman"/>
              <a:cs typeface="Times New Roman"/>
              <a:sym typeface="Times New Roman"/>
            </a:endParaRPr>
          </a:p>
        </p:txBody>
      </p:sp>
      <p:sp>
        <p:nvSpPr>
          <p:cNvPr id="420" name="Google Shape;420;p87"/>
          <p:cNvSpPr txBox="1">
            <a:spLocks noGrp="1"/>
          </p:cNvSpPr>
          <p:nvPr>
            <p:ph type="title"/>
          </p:nvPr>
        </p:nvSpPr>
        <p:spPr>
          <a:xfrm>
            <a:off x="534250" y="309550"/>
            <a:ext cx="5029500" cy="382200"/>
          </a:xfrm>
          <a:prstGeom prst="rect">
            <a:avLst/>
          </a:prstGeom>
          <a:noFill/>
          <a:ln>
            <a:noFill/>
          </a:ln>
        </p:spPr>
        <p:txBody>
          <a:bodyPr spcFirstLastPara="1" wrap="square" lIns="0" tIns="12700" rIns="0" bIns="0" anchor="ctr" anchorCtr="0">
            <a:spAutoFit/>
          </a:bodyPr>
          <a:lstStyle/>
          <a:p>
            <a:pPr marL="12700" lvl="0" indent="0" algn="l" rtl="0">
              <a:lnSpc>
                <a:spcPct val="100000"/>
              </a:lnSpc>
              <a:spcBef>
                <a:spcPts val="0"/>
              </a:spcBef>
              <a:spcAft>
                <a:spcPts val="0"/>
              </a:spcAft>
              <a:buClr>
                <a:srgbClr val="04A2B9"/>
              </a:buClr>
              <a:buSzPts val="2400"/>
              <a:buFont typeface="Proxima Nova"/>
              <a:buNone/>
            </a:pPr>
            <a:r>
              <a:rPr lang="en-US" sz="2400">
                <a:solidFill>
                  <a:srgbClr val="04A2B9"/>
                </a:solidFill>
                <a:latin typeface="Proxima Nova"/>
                <a:ea typeface="Proxima Nova"/>
                <a:cs typeface="Proxima Nova"/>
                <a:sym typeface="Proxima Nova"/>
              </a:rPr>
              <a:t>References</a:t>
            </a:r>
            <a:endParaRPr sz="2400">
              <a:solidFill>
                <a:srgbClr val="04A2B9"/>
              </a:solidFill>
              <a:latin typeface="Proxima Nova"/>
              <a:ea typeface="Proxima Nova"/>
              <a:cs typeface="Proxima Nova"/>
              <a:sym typeface="Proxima Nova"/>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42"/>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7"/>
        <p:cNvGrpSpPr/>
        <p:nvPr/>
      </p:nvGrpSpPr>
      <p:grpSpPr>
        <a:xfrm>
          <a:off x="0" y="0"/>
          <a:ext cx="0" cy="0"/>
          <a:chOff x="0" y="0"/>
          <a:chExt cx="0" cy="0"/>
        </a:xfrm>
      </p:grpSpPr>
      <p:sp>
        <p:nvSpPr>
          <p:cNvPr id="48" name="Google Shape;48;p4"/>
          <p:cNvSpPr txBox="1">
            <a:spLocks noGrp="1"/>
          </p:cNvSpPr>
          <p:nvPr>
            <p:ph type="title"/>
          </p:nvPr>
        </p:nvSpPr>
        <p:spPr>
          <a:xfrm>
            <a:off x="534259" y="248007"/>
            <a:ext cx="2320909" cy="505267"/>
          </a:xfrm>
          <a:prstGeom prst="rect">
            <a:avLst/>
          </a:prstGeom>
          <a:noFill/>
          <a:ln>
            <a:noFill/>
          </a:ln>
        </p:spPr>
        <p:txBody>
          <a:bodyPr spcFirstLastPara="1" wrap="square" lIns="0" tIns="12700" rIns="0" bIns="0" anchor="ctr" anchorCtr="0">
            <a:spAutoFit/>
          </a:bodyPr>
          <a:lstStyle/>
          <a:p>
            <a:pPr marL="12700" lvl="0" indent="0" algn="l" rtl="0">
              <a:lnSpc>
                <a:spcPct val="100000"/>
              </a:lnSpc>
              <a:spcBef>
                <a:spcPts val="0"/>
              </a:spcBef>
              <a:spcAft>
                <a:spcPts val="0"/>
              </a:spcAft>
              <a:buClr>
                <a:srgbClr val="04A2B9"/>
              </a:buClr>
              <a:buSzPts val="2400"/>
              <a:buFont typeface="Proxima Nova"/>
              <a:buNone/>
            </a:pPr>
            <a:r>
              <a:rPr lang="en-US" sz="3200">
                <a:solidFill>
                  <a:srgbClr val="0070C0"/>
                </a:solidFill>
                <a:latin typeface="Times New Roman" panose="02020603050405020304" pitchFamily="18" charset="0"/>
                <a:ea typeface="Proxima Nova"/>
                <a:cs typeface="Times New Roman" panose="02020603050405020304" pitchFamily="18" charset="0"/>
                <a:sym typeface="Proxima Nova"/>
              </a:rPr>
              <a:t>Introduction</a:t>
            </a:r>
            <a:endParaRPr sz="3600">
              <a:solidFill>
                <a:srgbClr val="0070C0"/>
              </a:solidFill>
              <a:latin typeface="Times New Roman" panose="02020603050405020304" pitchFamily="18" charset="0"/>
              <a:ea typeface="Proxima Nova"/>
              <a:cs typeface="Times New Roman" panose="02020603050405020304" pitchFamily="18" charset="0"/>
              <a:sym typeface="Proxima Nova"/>
            </a:endParaRPr>
          </a:p>
        </p:txBody>
      </p:sp>
      <p:sp>
        <p:nvSpPr>
          <p:cNvPr id="49" name="Google Shape;49;p4"/>
          <p:cNvSpPr txBox="1"/>
          <p:nvPr/>
        </p:nvSpPr>
        <p:spPr>
          <a:xfrm>
            <a:off x="235150" y="1104475"/>
            <a:ext cx="11421600" cy="492600"/>
          </a:xfrm>
          <a:prstGeom prst="rect">
            <a:avLst/>
          </a:prstGeom>
          <a:noFill/>
          <a:ln>
            <a:noFill/>
          </a:ln>
        </p:spPr>
        <p:txBody>
          <a:bodyPr spcFirstLastPara="1" wrap="square" lIns="91425" tIns="91425" rIns="91425" bIns="91425" anchor="t" anchorCtr="0">
            <a:spAutoFit/>
          </a:bodyPr>
          <a:lstStyle/>
          <a:p>
            <a:pPr marL="0" marR="0" lvl="0" indent="0" algn="just" rtl="0">
              <a:lnSpc>
                <a:spcPct val="100000"/>
              </a:lnSpc>
              <a:spcBef>
                <a:spcPts val="0"/>
              </a:spcBef>
              <a:spcAft>
                <a:spcPts val="0"/>
              </a:spcAft>
              <a:buClr>
                <a:srgbClr val="000000"/>
              </a:buClr>
              <a:buSzPts val="1950"/>
              <a:buFont typeface="Arial"/>
              <a:buNone/>
            </a:pPr>
            <a:endParaRPr sz="2000" b="0" i="0" u="none" strike="noStrike" cap="none">
              <a:solidFill>
                <a:srgbClr val="1D3E6E"/>
              </a:solidFill>
              <a:latin typeface="Times New Roman"/>
              <a:ea typeface="Times New Roman"/>
              <a:cs typeface="Times New Roman"/>
              <a:sym typeface="Times New Roman"/>
            </a:endParaRPr>
          </a:p>
        </p:txBody>
      </p:sp>
      <p:pic>
        <p:nvPicPr>
          <p:cNvPr id="4" name="Picture 3">
            <a:extLst>
              <a:ext uri="{FF2B5EF4-FFF2-40B4-BE49-F238E27FC236}">
                <a16:creationId xmlns:a16="http://schemas.microsoft.com/office/drawing/2014/main" id="{B517235F-FDE0-BC7E-96E3-58971EDA9A5B}"/>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5655" b="86262" l="9105" r="42492">
                        <a14:foregroundMark x1="26518" y1="16294" x2="12620" y2="23323"/>
                        <a14:foregroundMark x1="12620" y1="23323" x2="9425" y2="35783"/>
                        <a14:foregroundMark x1="9425" y1="35783" x2="8147" y2="52716"/>
                        <a14:foregroundMark x1="8147" y1="52716" x2="14377" y2="77955"/>
                        <a14:foregroundMark x1="14377" y1="77955" x2="27316" y2="84345"/>
                        <a14:foregroundMark x1="27316" y1="84345" x2="34505" y2="85304"/>
                        <a14:foregroundMark x1="34505" y1="85304" x2="41853" y2="57827"/>
                        <a14:foregroundMark x1="41853" y1="57827" x2="42971" y2="30671"/>
                        <a14:foregroundMark x1="42971" y1="30671" x2="38498" y2="18850"/>
                        <a14:foregroundMark x1="38498" y1="18850" x2="31789" y2="19489"/>
                        <a14:foregroundMark x1="31789" y1="19489" x2="27157" y2="15974"/>
                        <a14:foregroundMark x1="23962" y1="75399" x2="30192" y2="78594"/>
                        <a14:foregroundMark x1="30192" y1="78594" x2="24601" y2="84345"/>
                        <a14:foregroundMark x1="24601" y1="84345" x2="23642" y2="76358"/>
                        <a14:foregroundMark x1="13419" y1="76677" x2="26038" y2="85623"/>
                        <a14:foregroundMark x1="26038" y1="85623" x2="32109" y2="86262"/>
                        <a14:foregroundMark x1="9265" y1="41853" x2="9265" y2="52396"/>
                        <a14:foregroundMark x1="42492" y1="30671" x2="42492" y2="40575"/>
                        <a14:foregroundMark x1="19169" y1="82109" x2="23802" y2="85304"/>
                        <a14:foregroundMark x1="24601" y1="85942" x2="26038" y2="85942"/>
                      </a14:backgroundRemoval>
                    </a14:imgEffect>
                  </a14:imgLayer>
                </a14:imgProps>
              </a:ext>
            </a:extLst>
          </a:blip>
          <a:srcRect l="6952" t="13970" r="54679" b="13709"/>
          <a:stretch/>
        </p:blipFill>
        <p:spPr>
          <a:xfrm>
            <a:off x="9407258" y="4047067"/>
            <a:ext cx="2736283" cy="2578867"/>
          </a:xfrm>
          <a:prstGeom prst="rect">
            <a:avLst/>
          </a:prstGeom>
        </p:spPr>
      </p:pic>
      <p:pic>
        <p:nvPicPr>
          <p:cNvPr id="3" name="Picture 2">
            <a:extLst>
              <a:ext uri="{FF2B5EF4-FFF2-40B4-BE49-F238E27FC236}">
                <a16:creationId xmlns:a16="http://schemas.microsoft.com/office/drawing/2014/main" id="{FE22CD90-8FC3-26B0-2D9A-8F83EEF72B7B}"/>
              </a:ext>
            </a:extLst>
          </p:cNvPr>
          <p:cNvPicPr>
            <a:picLocks noChangeAspect="1"/>
          </p:cNvPicPr>
          <p:nvPr/>
        </p:nvPicPr>
        <p:blipFill>
          <a:blip r:embed="rId6"/>
          <a:srcRect l="46705" t="10384" r="7105" b="7110"/>
          <a:stretch/>
        </p:blipFill>
        <p:spPr>
          <a:xfrm>
            <a:off x="235150" y="1104476"/>
            <a:ext cx="2887089" cy="2578524"/>
          </a:xfrm>
          <a:prstGeom prst="rect">
            <a:avLst/>
          </a:prstGeom>
        </p:spPr>
      </p:pic>
      <p:sp>
        <p:nvSpPr>
          <p:cNvPr id="5" name="TextBox 4">
            <a:extLst>
              <a:ext uri="{FF2B5EF4-FFF2-40B4-BE49-F238E27FC236}">
                <a16:creationId xmlns:a16="http://schemas.microsoft.com/office/drawing/2014/main" id="{41AA38B1-4375-D8C2-B1CB-DFF266F88869}"/>
              </a:ext>
            </a:extLst>
          </p:cNvPr>
          <p:cNvSpPr txBox="1"/>
          <p:nvPr/>
        </p:nvSpPr>
        <p:spPr>
          <a:xfrm>
            <a:off x="2997626" y="1597075"/>
            <a:ext cx="6409632" cy="3416320"/>
          </a:xfrm>
          <a:prstGeom prst="rect">
            <a:avLst/>
          </a:prstGeom>
          <a:noFill/>
        </p:spPr>
        <p:txBody>
          <a:bodyPr wrap="square" rtlCol="0">
            <a:spAutoFit/>
          </a:bodyPr>
          <a:lstStyle/>
          <a:p>
            <a:pPr algn="just"/>
            <a:r>
              <a:rPr lang="en-US" sz="1800" i="1" dirty="0">
                <a:latin typeface="Times New Roman" panose="02020603050405020304" pitchFamily="18" charset="0"/>
                <a:cs typeface="Times New Roman" panose="02020603050405020304" pitchFamily="18" charset="0"/>
              </a:rPr>
              <a:t>Mental health disorders are a </a:t>
            </a:r>
            <a:r>
              <a:rPr lang="en-US" sz="1800" b="1" i="1" dirty="0">
                <a:solidFill>
                  <a:srgbClr val="0070C0"/>
                </a:solidFill>
                <a:latin typeface="Times New Roman" panose="02020603050405020304" pitchFamily="18" charset="0"/>
                <a:cs typeface="Times New Roman" panose="02020603050405020304" pitchFamily="18" charset="0"/>
              </a:rPr>
              <a:t>growing concern worldwide</a:t>
            </a:r>
            <a:r>
              <a:rPr lang="en-US" sz="1800" i="1" dirty="0">
                <a:latin typeface="Times New Roman" panose="02020603050405020304" pitchFamily="18" charset="0"/>
                <a:cs typeface="Times New Roman" panose="02020603050405020304" pitchFamily="18" charset="0"/>
              </a:rPr>
              <a:t>, yet traditional diagnostic methods rely on self-reports and clinical assessments, which can be </a:t>
            </a:r>
            <a:r>
              <a:rPr lang="en-US" sz="1800" b="1" i="1" dirty="0">
                <a:solidFill>
                  <a:srgbClr val="0070C0"/>
                </a:solidFill>
                <a:latin typeface="Times New Roman" panose="02020603050405020304" pitchFamily="18" charset="0"/>
                <a:cs typeface="Times New Roman" panose="02020603050405020304" pitchFamily="18" charset="0"/>
              </a:rPr>
              <a:t>subjective </a:t>
            </a:r>
            <a:r>
              <a:rPr lang="en-US" sz="1800" i="1" dirty="0">
                <a:solidFill>
                  <a:schemeClr val="tx1"/>
                </a:solidFill>
                <a:latin typeface="Times New Roman" panose="02020603050405020304" pitchFamily="18" charset="0"/>
                <a:cs typeface="Times New Roman" panose="02020603050405020304" pitchFamily="18" charset="0"/>
              </a:rPr>
              <a:t>and</a:t>
            </a:r>
            <a:r>
              <a:rPr lang="en-US" sz="1800" b="1" i="1" dirty="0">
                <a:solidFill>
                  <a:srgbClr val="0070C0"/>
                </a:solidFill>
                <a:latin typeface="Times New Roman" panose="02020603050405020304" pitchFamily="18" charset="0"/>
                <a:cs typeface="Times New Roman" panose="02020603050405020304" pitchFamily="18" charset="0"/>
              </a:rPr>
              <a:t> limited</a:t>
            </a:r>
            <a:r>
              <a:rPr lang="en-US" sz="1800" i="1" dirty="0">
                <a:latin typeface="Times New Roman" panose="02020603050405020304" pitchFamily="18" charset="0"/>
                <a:cs typeface="Times New Roman" panose="02020603050405020304" pitchFamily="18" charset="0"/>
              </a:rPr>
              <a:t>. To address this, we are developing a </a:t>
            </a:r>
            <a:r>
              <a:rPr lang="en-US" sz="1800" b="1" i="1" dirty="0">
                <a:solidFill>
                  <a:srgbClr val="0070C0"/>
                </a:solidFill>
                <a:latin typeface="Times New Roman" panose="02020603050405020304" pitchFamily="18" charset="0"/>
                <a:cs typeface="Times New Roman" panose="02020603050405020304" pitchFamily="18" charset="0"/>
              </a:rPr>
              <a:t>multimodal mental health detection model </a:t>
            </a:r>
            <a:r>
              <a:rPr lang="en-US" sz="1800" i="1" dirty="0">
                <a:latin typeface="Times New Roman" panose="02020603050405020304" pitchFamily="18" charset="0"/>
                <a:cs typeface="Times New Roman" panose="02020603050405020304" pitchFamily="18" charset="0"/>
              </a:rPr>
              <a:t>that integrates </a:t>
            </a:r>
            <a:r>
              <a:rPr lang="en-US" sz="1800" b="1" i="1" dirty="0">
                <a:solidFill>
                  <a:srgbClr val="0070C0"/>
                </a:solidFill>
                <a:latin typeface="Times New Roman" panose="02020603050405020304" pitchFamily="18" charset="0"/>
                <a:cs typeface="Times New Roman" panose="02020603050405020304" pitchFamily="18" charset="0"/>
              </a:rPr>
              <a:t>textual</a:t>
            </a:r>
            <a:r>
              <a:rPr lang="en-US" sz="1800" i="1" dirty="0">
                <a:latin typeface="Times New Roman" panose="02020603050405020304" pitchFamily="18" charset="0"/>
                <a:cs typeface="Times New Roman" panose="02020603050405020304" pitchFamily="18" charset="0"/>
              </a:rPr>
              <a:t>, </a:t>
            </a:r>
            <a:r>
              <a:rPr lang="en-US" sz="1800" b="1" i="1" dirty="0">
                <a:solidFill>
                  <a:srgbClr val="0070C0"/>
                </a:solidFill>
                <a:latin typeface="Times New Roman" panose="02020603050405020304" pitchFamily="18" charset="0"/>
                <a:cs typeface="Times New Roman" panose="02020603050405020304" pitchFamily="18" charset="0"/>
              </a:rPr>
              <a:t>visual</a:t>
            </a:r>
            <a:r>
              <a:rPr lang="en-US" sz="1800" i="1" dirty="0">
                <a:latin typeface="Times New Roman" panose="02020603050405020304" pitchFamily="18" charset="0"/>
                <a:cs typeface="Times New Roman" panose="02020603050405020304" pitchFamily="18" charset="0"/>
              </a:rPr>
              <a:t>, and </a:t>
            </a:r>
            <a:r>
              <a:rPr lang="en-US" sz="1800" b="1" i="1" dirty="0">
                <a:solidFill>
                  <a:srgbClr val="0070C0"/>
                </a:solidFill>
                <a:latin typeface="Times New Roman" panose="02020603050405020304" pitchFamily="18" charset="0"/>
                <a:cs typeface="Times New Roman" panose="02020603050405020304" pitchFamily="18" charset="0"/>
              </a:rPr>
              <a:t>acoustic</a:t>
            </a:r>
            <a:r>
              <a:rPr lang="en-US" sz="1800" i="1" dirty="0">
                <a:latin typeface="Times New Roman" panose="02020603050405020304" pitchFamily="18" charset="0"/>
                <a:cs typeface="Times New Roman" panose="02020603050405020304" pitchFamily="18" charset="0"/>
              </a:rPr>
              <a:t> data for a more accurate and comprehensive analysis. The model will analyze text from user inputs, visual data from facial expressions, and acoustic data from speech patterns to detect signs of mental distress. This will be implemented in a </a:t>
            </a:r>
            <a:r>
              <a:rPr lang="en-US" sz="1800" b="1" i="1" dirty="0">
                <a:solidFill>
                  <a:srgbClr val="0070C0"/>
                </a:solidFill>
                <a:latin typeface="Times New Roman" panose="02020603050405020304" pitchFamily="18" charset="0"/>
                <a:cs typeface="Times New Roman" panose="02020603050405020304" pitchFamily="18" charset="0"/>
              </a:rPr>
              <a:t>Web</a:t>
            </a:r>
            <a:r>
              <a:rPr lang="en-US" sz="1800" b="1" i="1" dirty="0">
                <a:latin typeface="Times New Roman" panose="02020603050405020304" pitchFamily="18" charset="0"/>
                <a:cs typeface="Times New Roman" panose="02020603050405020304" pitchFamily="18" charset="0"/>
              </a:rPr>
              <a:t> </a:t>
            </a:r>
            <a:r>
              <a:rPr lang="en-US" sz="1800" b="1" i="1" dirty="0">
                <a:solidFill>
                  <a:srgbClr val="0070C0"/>
                </a:solidFill>
                <a:latin typeface="Times New Roman" panose="02020603050405020304" pitchFamily="18" charset="0"/>
                <a:cs typeface="Times New Roman" panose="02020603050405020304" pitchFamily="18" charset="0"/>
              </a:rPr>
              <a:t>application</a:t>
            </a:r>
            <a:r>
              <a:rPr lang="en-US" sz="1800" b="1" i="1" dirty="0">
                <a:latin typeface="Times New Roman" panose="02020603050405020304" pitchFamily="18" charset="0"/>
                <a:cs typeface="Times New Roman" panose="02020603050405020304" pitchFamily="18" charset="0"/>
              </a:rPr>
              <a:t> </a:t>
            </a:r>
            <a:r>
              <a:rPr lang="en-US" sz="1800" i="1" dirty="0">
                <a:latin typeface="Times New Roman" panose="02020603050405020304" pitchFamily="18" charset="0"/>
                <a:cs typeface="Times New Roman" panose="02020603050405020304" pitchFamily="18" charset="0"/>
              </a:rPr>
              <a:t>that identifies potential mental health concerns. By leveraging AI-driven multimodal analysis, this system aims to improve early mental health detection and provide accessible, real-time support for users.</a:t>
            </a:r>
            <a:endParaRPr lang="en-IN" sz="1800" i="1"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7"/>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8E55EBD5-6212-DA3D-5F29-A15C062694C6}"/>
              </a:ext>
            </a:extLst>
          </p:cNvPr>
          <p:cNvSpPr/>
          <p:nvPr/>
        </p:nvSpPr>
        <p:spPr>
          <a:xfrm>
            <a:off x="5909735" y="1054875"/>
            <a:ext cx="5562600" cy="5534312"/>
          </a:xfrm>
          <a:prstGeom prst="roundRect">
            <a:avLst/>
          </a:prstGeom>
          <a:ln>
            <a:solidFill>
              <a:srgbClr val="5B9BD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 name="Picture 2">
            <a:extLst>
              <a:ext uri="{FF2B5EF4-FFF2-40B4-BE49-F238E27FC236}">
                <a16:creationId xmlns:a16="http://schemas.microsoft.com/office/drawing/2014/main" id="{3B13BBA6-152A-45F4-66F7-BF222781AA31}"/>
              </a:ext>
            </a:extLst>
          </p:cNvPr>
          <p:cNvPicPr>
            <a:picLocks noChangeAspect="1"/>
          </p:cNvPicPr>
          <p:nvPr/>
        </p:nvPicPr>
        <p:blipFill>
          <a:blip r:embed="rId4"/>
          <a:stretch>
            <a:fillRect/>
          </a:stretch>
        </p:blipFill>
        <p:spPr>
          <a:xfrm>
            <a:off x="372533" y="1142999"/>
            <a:ext cx="4572000" cy="5571067"/>
          </a:xfrm>
          <a:prstGeom prst="rect">
            <a:avLst/>
          </a:prstGeom>
        </p:spPr>
      </p:pic>
      <p:sp>
        <p:nvSpPr>
          <p:cNvPr id="58" name="Google Shape;58;p5"/>
          <p:cNvSpPr txBox="1"/>
          <p:nvPr/>
        </p:nvSpPr>
        <p:spPr>
          <a:xfrm>
            <a:off x="236450" y="1054875"/>
            <a:ext cx="11650800" cy="492600"/>
          </a:xfrm>
          <a:prstGeom prst="rect">
            <a:avLst/>
          </a:prstGeom>
          <a:noFill/>
          <a:ln>
            <a:noFill/>
          </a:ln>
        </p:spPr>
        <p:txBody>
          <a:bodyPr spcFirstLastPara="1" wrap="square" lIns="91425" tIns="91425" rIns="91425" bIns="91425" anchor="t" anchorCtr="0">
            <a:spAutoFit/>
          </a:bodyPr>
          <a:lstStyle/>
          <a:p>
            <a:pPr marL="0" marR="0" lvl="0" indent="0" algn="just" rtl="0">
              <a:lnSpc>
                <a:spcPct val="125000"/>
              </a:lnSpc>
              <a:spcBef>
                <a:spcPts val="0"/>
              </a:spcBef>
              <a:spcAft>
                <a:spcPts val="0"/>
              </a:spcAft>
              <a:buClr>
                <a:srgbClr val="000000"/>
              </a:buClr>
              <a:buSzPts val="2000"/>
              <a:buFont typeface="Arial"/>
              <a:buNone/>
            </a:pPr>
            <a:endParaRPr sz="2000" b="0" i="0" u="none" strike="noStrike" cap="none">
              <a:solidFill>
                <a:srgbClr val="000000"/>
              </a:solidFill>
              <a:latin typeface="Times New Roman"/>
              <a:ea typeface="Times New Roman"/>
              <a:cs typeface="Times New Roman"/>
              <a:sym typeface="Times New Roman"/>
            </a:endParaRPr>
          </a:p>
        </p:txBody>
      </p:sp>
      <p:sp>
        <p:nvSpPr>
          <p:cNvPr id="59" name="Google Shape;59;p5"/>
          <p:cNvSpPr txBox="1">
            <a:spLocks noGrp="1"/>
          </p:cNvSpPr>
          <p:nvPr>
            <p:ph type="title"/>
          </p:nvPr>
        </p:nvSpPr>
        <p:spPr>
          <a:xfrm>
            <a:off x="534259" y="248029"/>
            <a:ext cx="2320800" cy="505267"/>
          </a:xfrm>
          <a:prstGeom prst="rect">
            <a:avLst/>
          </a:prstGeom>
          <a:noFill/>
          <a:ln>
            <a:noFill/>
          </a:ln>
        </p:spPr>
        <p:txBody>
          <a:bodyPr spcFirstLastPara="1" wrap="square" lIns="0" tIns="12700" rIns="0" bIns="0" anchor="ctr" anchorCtr="0">
            <a:spAutoFit/>
          </a:bodyPr>
          <a:lstStyle/>
          <a:p>
            <a:pPr marL="12700" lvl="0" indent="0" algn="l" rtl="0">
              <a:lnSpc>
                <a:spcPct val="100000"/>
              </a:lnSpc>
              <a:spcBef>
                <a:spcPts val="0"/>
              </a:spcBef>
              <a:spcAft>
                <a:spcPts val="0"/>
              </a:spcAft>
              <a:buClr>
                <a:srgbClr val="04A2B9"/>
              </a:buClr>
              <a:buSzPts val="2400"/>
              <a:buFont typeface="Proxima Nova"/>
              <a:buNone/>
            </a:pPr>
            <a:r>
              <a:rPr lang="en-US" sz="3200">
                <a:solidFill>
                  <a:srgbClr val="0070C0"/>
                </a:solidFill>
                <a:latin typeface="Times New Roman" panose="02020603050405020304" pitchFamily="18" charset="0"/>
                <a:ea typeface="Proxima Nova"/>
                <a:cs typeface="Times New Roman" panose="02020603050405020304" pitchFamily="18" charset="0"/>
                <a:sym typeface="Proxima Nova"/>
              </a:rPr>
              <a:t>Abstract</a:t>
            </a:r>
            <a:endParaRPr sz="2400">
              <a:solidFill>
                <a:srgbClr val="0070C0"/>
              </a:solidFill>
              <a:latin typeface="Times New Roman" panose="02020603050405020304" pitchFamily="18" charset="0"/>
              <a:ea typeface="Proxima Nova"/>
              <a:cs typeface="Times New Roman" panose="02020603050405020304" pitchFamily="18" charset="0"/>
              <a:sym typeface="Proxima Nova"/>
            </a:endParaRPr>
          </a:p>
        </p:txBody>
      </p:sp>
      <p:grpSp>
        <p:nvGrpSpPr>
          <p:cNvPr id="7" name="Group 6">
            <a:extLst>
              <a:ext uri="{FF2B5EF4-FFF2-40B4-BE49-F238E27FC236}">
                <a16:creationId xmlns:a16="http://schemas.microsoft.com/office/drawing/2014/main" id="{23A89EED-9693-80B6-8FBA-BDBD2048EFE5}"/>
              </a:ext>
            </a:extLst>
          </p:cNvPr>
          <p:cNvGrpSpPr/>
          <p:nvPr/>
        </p:nvGrpSpPr>
        <p:grpSpPr>
          <a:xfrm>
            <a:off x="4520239" y="1275577"/>
            <a:ext cx="6655762" cy="5401734"/>
            <a:chOff x="4867372" y="1142999"/>
            <a:chExt cx="6655762" cy="5401734"/>
          </a:xfrm>
        </p:grpSpPr>
        <p:sp>
          <p:nvSpPr>
            <p:cNvPr id="6" name="Isosceles Triangle 5">
              <a:extLst>
                <a:ext uri="{FF2B5EF4-FFF2-40B4-BE49-F238E27FC236}">
                  <a16:creationId xmlns:a16="http://schemas.microsoft.com/office/drawing/2014/main" id="{B974665D-1627-55B8-8684-02F2827C29E9}"/>
                </a:ext>
              </a:extLst>
            </p:cNvPr>
            <p:cNvSpPr/>
            <p:nvPr/>
          </p:nvSpPr>
          <p:spPr>
            <a:xfrm rot="16200000">
              <a:off x="4767500" y="2023338"/>
              <a:ext cx="1158401" cy="958658"/>
            </a:xfrm>
            <a:prstGeom prst="triangle">
              <a:avLst/>
            </a:prstGeom>
            <a:solidFill>
              <a:schemeClr val="bg1"/>
            </a:solidFill>
            <a:ln>
              <a:solidFill>
                <a:srgbClr val="5B9BD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Rounded Corners 4">
              <a:extLst>
                <a:ext uri="{FF2B5EF4-FFF2-40B4-BE49-F238E27FC236}">
                  <a16:creationId xmlns:a16="http://schemas.microsoft.com/office/drawing/2014/main" id="{190C1C4D-4CBC-AA43-82F1-7C46A81FC0AE}"/>
                </a:ext>
              </a:extLst>
            </p:cNvPr>
            <p:cNvSpPr/>
            <p:nvPr/>
          </p:nvSpPr>
          <p:spPr>
            <a:xfrm>
              <a:off x="5655734" y="1142999"/>
              <a:ext cx="5867400" cy="5401734"/>
            </a:xfrm>
            <a:prstGeom prst="roundRect">
              <a:avLst/>
            </a:prstGeom>
            <a:solidFill>
              <a:schemeClr val="bg1"/>
            </a:solidFill>
            <a:ln>
              <a:solidFill>
                <a:srgbClr val="5B9BD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TextBox 9">
            <a:extLst>
              <a:ext uri="{FF2B5EF4-FFF2-40B4-BE49-F238E27FC236}">
                <a16:creationId xmlns:a16="http://schemas.microsoft.com/office/drawing/2014/main" id="{4F48D0A5-0754-116C-2948-8C90C1DB1C6A}"/>
              </a:ext>
            </a:extLst>
          </p:cNvPr>
          <p:cNvSpPr txBox="1"/>
          <p:nvPr/>
        </p:nvSpPr>
        <p:spPr>
          <a:xfrm>
            <a:off x="5508049" y="1788777"/>
            <a:ext cx="5468503" cy="4278094"/>
          </a:xfrm>
          <a:prstGeom prst="rect">
            <a:avLst/>
          </a:prstGeom>
          <a:noFill/>
        </p:spPr>
        <p:txBody>
          <a:bodyPr wrap="square">
            <a:spAutoFit/>
          </a:bodyPr>
          <a:lstStyle/>
          <a:p>
            <a:pPr algn="just"/>
            <a:r>
              <a:rPr lang="en-US" sz="1600" dirty="0">
                <a:latin typeface="Times New Roman" panose="02020603050405020304" pitchFamily="18" charset="0"/>
                <a:cs typeface="Times New Roman" panose="02020603050405020304" pitchFamily="18" charset="0"/>
              </a:rPr>
              <a:t>This project focuses on developing a </a:t>
            </a:r>
            <a:r>
              <a:rPr lang="en-US" sz="1600" dirty="0">
                <a:solidFill>
                  <a:schemeClr val="tx1"/>
                </a:solidFill>
                <a:latin typeface="Times New Roman" panose="02020603050405020304" pitchFamily="18" charset="0"/>
                <a:cs typeface="Times New Roman" panose="02020603050405020304" pitchFamily="18" charset="0"/>
              </a:rPr>
              <a:t>multimodal mental health detection system </a:t>
            </a:r>
            <a:r>
              <a:rPr lang="en-US" sz="1600" dirty="0">
                <a:latin typeface="Times New Roman" panose="02020603050405020304" pitchFamily="18" charset="0"/>
                <a:cs typeface="Times New Roman" panose="02020603050405020304" pitchFamily="18" charset="0"/>
              </a:rPr>
              <a:t>that integrates textual, visual, and acoustic data to assess an individual's mental well-being. For textual analysis, we are using two different datasets: one </a:t>
            </a:r>
            <a:r>
              <a:rPr lang="en-US" sz="1600" b="1" dirty="0">
                <a:solidFill>
                  <a:srgbClr val="0070C0"/>
                </a:solidFill>
                <a:latin typeface="Times New Roman" panose="02020603050405020304" pitchFamily="18" charset="0"/>
                <a:cs typeface="Times New Roman" panose="02020603050405020304" pitchFamily="18" charset="0"/>
              </a:rPr>
              <a:t>emotion-based dataset</a:t>
            </a:r>
            <a:r>
              <a:rPr lang="en-US" sz="1600" dirty="0">
                <a:solidFill>
                  <a:srgbClr val="0070C0"/>
                </a:solidFill>
                <a:latin typeface="Times New Roman" panose="02020603050405020304" pitchFamily="18" charset="0"/>
                <a:cs typeface="Times New Roman" panose="02020603050405020304" pitchFamily="18" charset="0"/>
              </a:rPr>
              <a:t> </a:t>
            </a:r>
            <a:r>
              <a:rPr lang="en-US" sz="1600" dirty="0">
                <a:latin typeface="Times New Roman" panose="02020603050405020304" pitchFamily="18" charset="0"/>
                <a:cs typeface="Times New Roman" panose="02020603050405020304" pitchFamily="18" charset="0"/>
              </a:rPr>
              <a:t>and another specifically for </a:t>
            </a:r>
            <a:r>
              <a:rPr lang="en-US" sz="1600" b="1" dirty="0">
                <a:solidFill>
                  <a:srgbClr val="0070C0"/>
                </a:solidFill>
                <a:latin typeface="Times New Roman" panose="02020603050405020304" pitchFamily="18" charset="0"/>
                <a:cs typeface="Times New Roman" panose="02020603050405020304" pitchFamily="18" charset="0"/>
              </a:rPr>
              <a:t>mental health disorders</a:t>
            </a:r>
            <a:r>
              <a:rPr lang="en-US" sz="1600" dirty="0">
                <a:latin typeface="Times New Roman" panose="02020603050405020304" pitchFamily="18" charset="0"/>
                <a:cs typeface="Times New Roman" panose="02020603050405020304" pitchFamily="18" charset="0"/>
              </a:rPr>
              <a:t>. After evaluating multiple models, we found that </a:t>
            </a:r>
            <a:r>
              <a:rPr lang="en-US" sz="1600" b="1" dirty="0">
                <a:solidFill>
                  <a:srgbClr val="0070C0"/>
                </a:solidFill>
                <a:latin typeface="Times New Roman" panose="02020603050405020304" pitchFamily="18" charset="0"/>
                <a:cs typeface="Times New Roman" panose="02020603050405020304" pitchFamily="18" charset="0"/>
              </a:rPr>
              <a:t>BERT</a:t>
            </a:r>
            <a:r>
              <a:rPr lang="en-US" sz="1600" dirty="0">
                <a:latin typeface="Times New Roman" panose="02020603050405020304" pitchFamily="18" charset="0"/>
                <a:cs typeface="Times New Roman" panose="02020603050405020304" pitchFamily="18" charset="0"/>
              </a:rPr>
              <a:t> provides the highest accuracy for detecting mental health patterns for </a:t>
            </a:r>
            <a:r>
              <a:rPr lang="en-US" sz="1600" dirty="0">
                <a:solidFill>
                  <a:schemeClr val="tx1"/>
                </a:solidFill>
                <a:latin typeface="Times New Roman" panose="02020603050405020304" pitchFamily="18" charset="0"/>
                <a:cs typeface="Times New Roman" panose="02020603050405020304" pitchFamily="18" charset="0"/>
              </a:rPr>
              <a:t>textual data</a:t>
            </a:r>
            <a:r>
              <a:rPr lang="en-US" sz="1600" dirty="0">
                <a:latin typeface="Times New Roman" panose="02020603050405020304" pitchFamily="18" charset="0"/>
                <a:cs typeface="Times New Roman" panose="02020603050405020304" pitchFamily="18" charset="0"/>
              </a:rPr>
              <a:t>. For acoustic analysis, we are using </a:t>
            </a:r>
            <a:r>
              <a:rPr lang="en-US" sz="1600" b="1" dirty="0">
                <a:solidFill>
                  <a:srgbClr val="0070C0"/>
                </a:solidFill>
                <a:latin typeface="Times New Roman" panose="02020603050405020304" pitchFamily="18" charset="0"/>
                <a:cs typeface="Times New Roman" panose="02020603050405020304" pitchFamily="18" charset="0"/>
              </a:rPr>
              <a:t>CNN-LSTM</a:t>
            </a:r>
            <a:r>
              <a:rPr lang="en-US" sz="1600" b="1" dirty="0">
                <a:latin typeface="Times New Roman" panose="02020603050405020304" pitchFamily="18" charset="0"/>
                <a:cs typeface="Times New Roman" panose="02020603050405020304" pitchFamily="18" charset="0"/>
              </a:rPr>
              <a:t> </a:t>
            </a:r>
            <a:r>
              <a:rPr lang="en-US" sz="1600" dirty="0">
                <a:latin typeface="Times New Roman" panose="02020603050405020304" pitchFamily="18" charset="0"/>
                <a:cs typeface="Times New Roman" panose="02020603050405020304" pitchFamily="18" charset="0"/>
              </a:rPr>
              <a:t>to examine speech features such as tone, pitch, and rhythm, which are strong indicators of emotional and psychological states. Additionally, </a:t>
            </a:r>
            <a:r>
              <a:rPr lang="en-US" sz="1600" b="1" dirty="0">
                <a:solidFill>
                  <a:srgbClr val="0070C0"/>
                </a:solidFill>
                <a:latin typeface="Times New Roman" panose="02020603050405020304" pitchFamily="18" charset="0"/>
                <a:cs typeface="Times New Roman" panose="02020603050405020304" pitchFamily="18" charset="0"/>
              </a:rPr>
              <a:t>YOLOv8n</a:t>
            </a:r>
            <a:r>
              <a:rPr lang="en-US" sz="1600" dirty="0">
                <a:latin typeface="Times New Roman" panose="02020603050405020304" pitchFamily="18" charset="0"/>
                <a:cs typeface="Times New Roman" panose="02020603050405020304" pitchFamily="18" charset="0"/>
              </a:rPr>
              <a:t> modal is used to analyze facial expressions and micro-expressions for detecting emotional cues. This multimodal system will be implemented in a web application, allowing users to receive real-time mental health assessments. The goal of this project is to provide an </a:t>
            </a:r>
            <a:r>
              <a:rPr lang="en-US" sz="1600" b="1" dirty="0">
                <a:solidFill>
                  <a:srgbClr val="0070C0"/>
                </a:solidFill>
                <a:latin typeface="Times New Roman" panose="02020603050405020304" pitchFamily="18" charset="0"/>
                <a:cs typeface="Times New Roman" panose="02020603050405020304" pitchFamily="18" charset="0"/>
              </a:rPr>
              <a:t>AI-driven, user-friendly, and accessible tool</a:t>
            </a:r>
            <a:r>
              <a:rPr lang="en-US" sz="1600" dirty="0">
                <a:latin typeface="Times New Roman" panose="02020603050405020304" pitchFamily="18" charset="0"/>
                <a:cs typeface="Times New Roman" panose="02020603050405020304" pitchFamily="18" charset="0"/>
              </a:rPr>
              <a:t> for mental health detection and early intervention.</a:t>
            </a:r>
            <a:endParaRPr lang="en-IN" sz="16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7"/>
        <p:cNvGrpSpPr/>
        <p:nvPr/>
      </p:nvGrpSpPr>
      <p:grpSpPr>
        <a:xfrm>
          <a:off x="0" y="0"/>
          <a:ext cx="0" cy="0"/>
          <a:chOff x="0" y="0"/>
          <a:chExt cx="0" cy="0"/>
        </a:xfrm>
      </p:grpSpPr>
      <p:sp>
        <p:nvSpPr>
          <p:cNvPr id="68" name="Google Shape;68;p9"/>
          <p:cNvSpPr txBox="1">
            <a:spLocks noGrp="1"/>
          </p:cNvSpPr>
          <p:nvPr>
            <p:ph type="title"/>
          </p:nvPr>
        </p:nvSpPr>
        <p:spPr>
          <a:xfrm>
            <a:off x="534246" y="248017"/>
            <a:ext cx="3707553" cy="505267"/>
          </a:xfrm>
          <a:prstGeom prst="rect">
            <a:avLst/>
          </a:prstGeom>
          <a:noFill/>
          <a:ln>
            <a:noFill/>
          </a:ln>
        </p:spPr>
        <p:txBody>
          <a:bodyPr spcFirstLastPara="1" wrap="square" lIns="0" tIns="12700" rIns="0" bIns="0" anchor="ctr" anchorCtr="0">
            <a:spAutoFit/>
          </a:bodyPr>
          <a:lstStyle/>
          <a:p>
            <a:pPr marL="12700" lvl="0" indent="0" algn="l" rtl="0">
              <a:lnSpc>
                <a:spcPct val="100000"/>
              </a:lnSpc>
              <a:spcBef>
                <a:spcPts val="0"/>
              </a:spcBef>
              <a:spcAft>
                <a:spcPts val="0"/>
              </a:spcAft>
              <a:buClr>
                <a:srgbClr val="04A2B9"/>
              </a:buClr>
              <a:buSzPts val="2400"/>
              <a:buFont typeface="Proxima Nova"/>
              <a:buNone/>
            </a:pPr>
            <a:r>
              <a:rPr lang="en-US" sz="3200">
                <a:solidFill>
                  <a:srgbClr val="0070C0"/>
                </a:solidFill>
                <a:latin typeface="Times New Roman" panose="02020603050405020304" pitchFamily="18" charset="0"/>
                <a:ea typeface="Proxima Nova"/>
                <a:cs typeface="Times New Roman" panose="02020603050405020304" pitchFamily="18" charset="0"/>
                <a:sym typeface="Proxima Nova"/>
              </a:rPr>
              <a:t>Literature Review</a:t>
            </a:r>
            <a:endParaRPr sz="3200">
              <a:solidFill>
                <a:srgbClr val="0070C0"/>
              </a:solidFill>
              <a:latin typeface="Times New Roman" panose="02020603050405020304" pitchFamily="18" charset="0"/>
              <a:ea typeface="Proxima Nova"/>
              <a:cs typeface="Times New Roman" panose="02020603050405020304" pitchFamily="18" charset="0"/>
              <a:sym typeface="Proxima Nova"/>
            </a:endParaRPr>
          </a:p>
        </p:txBody>
      </p:sp>
      <p:graphicFrame>
        <p:nvGraphicFramePr>
          <p:cNvPr id="4" name="Table 3">
            <a:extLst>
              <a:ext uri="{FF2B5EF4-FFF2-40B4-BE49-F238E27FC236}">
                <a16:creationId xmlns:a16="http://schemas.microsoft.com/office/drawing/2014/main" id="{A52900F6-43B4-4E1E-17DF-6A3DB4DC82BA}"/>
              </a:ext>
            </a:extLst>
          </p:cNvPr>
          <p:cNvGraphicFramePr>
            <a:graphicFrameLocks noGrp="1"/>
          </p:cNvGraphicFramePr>
          <p:nvPr>
            <p:extLst>
              <p:ext uri="{D42A27DB-BD31-4B8C-83A1-F6EECF244321}">
                <p14:modId xmlns:p14="http://schemas.microsoft.com/office/powerpoint/2010/main" val="644423524"/>
              </p:ext>
            </p:extLst>
          </p:nvPr>
        </p:nvGraphicFramePr>
        <p:xfrm>
          <a:off x="347134" y="1168399"/>
          <a:ext cx="11438466" cy="4925845"/>
        </p:xfrm>
        <a:graphic>
          <a:graphicData uri="http://schemas.openxmlformats.org/drawingml/2006/table">
            <a:tbl>
              <a:tblPr firstRow="1" bandRow="1">
                <a:tableStyleId>{3C2FFA5D-87B4-456A-9821-1D502468CF0F}</a:tableStyleId>
              </a:tblPr>
              <a:tblGrid>
                <a:gridCol w="784993">
                  <a:extLst>
                    <a:ext uri="{9D8B030D-6E8A-4147-A177-3AD203B41FA5}">
                      <a16:colId xmlns:a16="http://schemas.microsoft.com/office/drawing/2014/main" val="3841141817"/>
                    </a:ext>
                  </a:extLst>
                </a:gridCol>
                <a:gridCol w="890156">
                  <a:extLst>
                    <a:ext uri="{9D8B030D-6E8A-4147-A177-3AD203B41FA5}">
                      <a16:colId xmlns:a16="http://schemas.microsoft.com/office/drawing/2014/main" val="2480934161"/>
                    </a:ext>
                  </a:extLst>
                </a:gridCol>
                <a:gridCol w="2328738">
                  <a:extLst>
                    <a:ext uri="{9D8B030D-6E8A-4147-A177-3AD203B41FA5}">
                      <a16:colId xmlns:a16="http://schemas.microsoft.com/office/drawing/2014/main" val="69953427"/>
                    </a:ext>
                  </a:extLst>
                </a:gridCol>
                <a:gridCol w="2069024">
                  <a:extLst>
                    <a:ext uri="{9D8B030D-6E8A-4147-A177-3AD203B41FA5}">
                      <a16:colId xmlns:a16="http://schemas.microsoft.com/office/drawing/2014/main" val="1254014593"/>
                    </a:ext>
                  </a:extLst>
                </a:gridCol>
                <a:gridCol w="1854654">
                  <a:extLst>
                    <a:ext uri="{9D8B030D-6E8A-4147-A177-3AD203B41FA5}">
                      <a16:colId xmlns:a16="http://schemas.microsoft.com/office/drawing/2014/main" val="3461774540"/>
                    </a:ext>
                  </a:extLst>
                </a:gridCol>
                <a:gridCol w="1862046">
                  <a:extLst>
                    <a:ext uri="{9D8B030D-6E8A-4147-A177-3AD203B41FA5}">
                      <a16:colId xmlns:a16="http://schemas.microsoft.com/office/drawing/2014/main" val="3492018336"/>
                    </a:ext>
                  </a:extLst>
                </a:gridCol>
                <a:gridCol w="1648855">
                  <a:extLst>
                    <a:ext uri="{9D8B030D-6E8A-4147-A177-3AD203B41FA5}">
                      <a16:colId xmlns:a16="http://schemas.microsoft.com/office/drawing/2014/main" val="735840668"/>
                    </a:ext>
                  </a:extLst>
                </a:gridCol>
              </a:tblGrid>
              <a:tr h="347134">
                <a:tc>
                  <a:txBody>
                    <a:bodyPr/>
                    <a:lstStyle/>
                    <a:p>
                      <a:r>
                        <a:rPr lang="en-US" sz="1400">
                          <a:latin typeface="Times New Roman" panose="02020603050405020304" pitchFamily="18" charset="0"/>
                          <a:cs typeface="Times New Roman" panose="02020603050405020304" pitchFamily="18" charset="0"/>
                        </a:rPr>
                        <a:t>Ref No.</a:t>
                      </a:r>
                      <a:endParaRPr lang="en-IN" sz="1400">
                        <a:latin typeface="Times New Roman" panose="02020603050405020304" pitchFamily="18" charset="0"/>
                        <a:cs typeface="Times New Roman" panose="02020603050405020304" pitchFamily="18" charset="0"/>
                      </a:endParaRPr>
                    </a:p>
                  </a:txBody>
                  <a:tcPr>
                    <a:solidFill>
                      <a:srgbClr val="0070C0"/>
                    </a:solidFill>
                  </a:tcPr>
                </a:tc>
                <a:tc>
                  <a:txBody>
                    <a:bodyPr/>
                    <a:lstStyle/>
                    <a:p>
                      <a:pPr algn="ctr"/>
                      <a:r>
                        <a:rPr lang="en-US" sz="1400">
                          <a:latin typeface="Times New Roman" panose="02020603050405020304" pitchFamily="18" charset="0"/>
                          <a:cs typeface="Times New Roman" panose="02020603050405020304" pitchFamily="18" charset="0"/>
                        </a:rPr>
                        <a:t>Date</a:t>
                      </a:r>
                      <a:endParaRPr lang="en-IN" sz="1400">
                        <a:latin typeface="Times New Roman" panose="02020603050405020304" pitchFamily="18" charset="0"/>
                        <a:cs typeface="Times New Roman" panose="02020603050405020304" pitchFamily="18" charset="0"/>
                      </a:endParaRPr>
                    </a:p>
                  </a:txBody>
                  <a:tcPr>
                    <a:solidFill>
                      <a:srgbClr val="0070C0"/>
                    </a:solidFill>
                  </a:tcPr>
                </a:tc>
                <a:tc>
                  <a:txBody>
                    <a:bodyPr/>
                    <a:lstStyle/>
                    <a:p>
                      <a:pPr algn="ctr"/>
                      <a:r>
                        <a:rPr lang="en-US" sz="1400">
                          <a:latin typeface="Times New Roman" panose="02020603050405020304" pitchFamily="18" charset="0"/>
                          <a:cs typeface="Times New Roman" panose="02020603050405020304" pitchFamily="18" charset="0"/>
                        </a:rPr>
                        <a:t>Paper Name</a:t>
                      </a:r>
                      <a:endParaRPr lang="en-IN" sz="1400">
                        <a:latin typeface="Times New Roman" panose="02020603050405020304" pitchFamily="18" charset="0"/>
                        <a:cs typeface="Times New Roman" panose="02020603050405020304" pitchFamily="18" charset="0"/>
                      </a:endParaRPr>
                    </a:p>
                  </a:txBody>
                  <a:tcPr>
                    <a:solidFill>
                      <a:srgbClr val="0070C0"/>
                    </a:solidFill>
                  </a:tcPr>
                </a:tc>
                <a:tc>
                  <a:txBody>
                    <a:bodyPr/>
                    <a:lstStyle/>
                    <a:p>
                      <a:pPr algn="ctr"/>
                      <a:r>
                        <a:rPr lang="en-US" sz="1400">
                          <a:latin typeface="Times New Roman" panose="02020603050405020304" pitchFamily="18" charset="0"/>
                          <a:cs typeface="Times New Roman" panose="02020603050405020304" pitchFamily="18" charset="0"/>
                        </a:rPr>
                        <a:t>Dataset</a:t>
                      </a:r>
                      <a:endParaRPr lang="en-IN" sz="1400">
                        <a:latin typeface="Times New Roman" panose="02020603050405020304" pitchFamily="18" charset="0"/>
                        <a:cs typeface="Times New Roman" panose="02020603050405020304" pitchFamily="18" charset="0"/>
                      </a:endParaRPr>
                    </a:p>
                  </a:txBody>
                  <a:tcPr>
                    <a:solidFill>
                      <a:srgbClr val="0070C0"/>
                    </a:solidFill>
                  </a:tcPr>
                </a:tc>
                <a:tc>
                  <a:txBody>
                    <a:bodyPr/>
                    <a:lstStyle/>
                    <a:p>
                      <a:pPr algn="ctr"/>
                      <a:r>
                        <a:rPr lang="en-US" sz="1400">
                          <a:latin typeface="Times New Roman" panose="02020603050405020304" pitchFamily="18" charset="0"/>
                          <a:cs typeface="Times New Roman" panose="02020603050405020304" pitchFamily="18" charset="0"/>
                        </a:rPr>
                        <a:t>Results</a:t>
                      </a:r>
                      <a:endParaRPr lang="en-IN" sz="1400">
                        <a:latin typeface="Times New Roman" panose="02020603050405020304" pitchFamily="18" charset="0"/>
                        <a:cs typeface="Times New Roman" panose="02020603050405020304" pitchFamily="18" charset="0"/>
                      </a:endParaRPr>
                    </a:p>
                  </a:txBody>
                  <a:tcPr>
                    <a:solidFill>
                      <a:srgbClr val="0070C0"/>
                    </a:solidFill>
                  </a:tcPr>
                </a:tc>
                <a:tc>
                  <a:txBody>
                    <a:bodyPr/>
                    <a:lstStyle/>
                    <a:p>
                      <a:pPr algn="ctr"/>
                      <a:r>
                        <a:rPr lang="en-US" sz="1400">
                          <a:latin typeface="Times New Roman" panose="02020603050405020304" pitchFamily="18" charset="0"/>
                          <a:cs typeface="Times New Roman" panose="02020603050405020304" pitchFamily="18" charset="0"/>
                        </a:rPr>
                        <a:t>Methodology</a:t>
                      </a:r>
                      <a:endParaRPr lang="en-IN" sz="1400">
                        <a:latin typeface="Times New Roman" panose="02020603050405020304" pitchFamily="18" charset="0"/>
                        <a:cs typeface="Times New Roman" panose="02020603050405020304" pitchFamily="18" charset="0"/>
                      </a:endParaRPr>
                    </a:p>
                  </a:txBody>
                  <a:tcPr>
                    <a:solidFill>
                      <a:srgbClr val="0070C0"/>
                    </a:solidFill>
                  </a:tcPr>
                </a:tc>
                <a:tc>
                  <a:txBody>
                    <a:bodyPr/>
                    <a:lstStyle/>
                    <a:p>
                      <a:pPr algn="ctr"/>
                      <a:r>
                        <a:rPr lang="en-US" sz="1400">
                          <a:latin typeface="Times New Roman" panose="02020603050405020304" pitchFamily="18" charset="0"/>
                          <a:cs typeface="Times New Roman" panose="02020603050405020304" pitchFamily="18" charset="0"/>
                        </a:rPr>
                        <a:t>Limitation</a:t>
                      </a:r>
                      <a:endParaRPr lang="en-IN" sz="1400">
                        <a:latin typeface="Times New Roman" panose="02020603050405020304" pitchFamily="18" charset="0"/>
                        <a:cs typeface="Times New Roman" panose="02020603050405020304" pitchFamily="18" charset="0"/>
                      </a:endParaRPr>
                    </a:p>
                  </a:txBody>
                  <a:tcPr>
                    <a:solidFill>
                      <a:srgbClr val="0070C0"/>
                    </a:solidFill>
                  </a:tcPr>
                </a:tc>
                <a:extLst>
                  <a:ext uri="{0D108BD9-81ED-4DB2-BD59-A6C34878D82A}">
                    <a16:rowId xmlns:a16="http://schemas.microsoft.com/office/drawing/2014/main" val="302104567"/>
                  </a:ext>
                </a:extLst>
              </a:tr>
              <a:tr h="1621627">
                <a:tc>
                  <a:txBody>
                    <a:bodyPr/>
                    <a:lstStyle/>
                    <a:p>
                      <a:endParaRPr lang="en-US" sz="1200">
                        <a:latin typeface="Times New Roman" panose="02020603050405020304" pitchFamily="18" charset="0"/>
                        <a:cs typeface="Times New Roman" panose="02020603050405020304" pitchFamily="18" charset="0"/>
                      </a:endParaRPr>
                    </a:p>
                    <a:p>
                      <a:pPr algn="ctr"/>
                      <a:r>
                        <a:rPr lang="en-IN" sz="1400" b="1">
                          <a:latin typeface="Times New Roman" panose="02020603050405020304" pitchFamily="18" charset="0"/>
                          <a:cs typeface="Times New Roman" panose="02020603050405020304" pitchFamily="18" charset="0"/>
                        </a:rPr>
                        <a:t>[1]</a:t>
                      </a:r>
                    </a:p>
                  </a:txBody>
                  <a:tcPr/>
                </a:tc>
                <a:tc>
                  <a:txBody>
                    <a:bodyPr/>
                    <a:lstStyle/>
                    <a:p>
                      <a:pPr algn="ctr"/>
                      <a:endParaRPr lang="en-US" sz="1200">
                        <a:latin typeface="Times New Roman" panose="02020603050405020304" pitchFamily="18" charset="0"/>
                        <a:cs typeface="Times New Roman" panose="02020603050405020304" pitchFamily="18" charset="0"/>
                      </a:endParaRPr>
                    </a:p>
                    <a:p>
                      <a:pPr algn="ctr"/>
                      <a:r>
                        <a:rPr lang="en-IN" sz="1400">
                          <a:latin typeface="Times New Roman" panose="02020603050405020304" pitchFamily="18" charset="0"/>
                          <a:cs typeface="Times New Roman" panose="02020603050405020304" pitchFamily="18" charset="0"/>
                        </a:rPr>
                        <a:t>2025</a:t>
                      </a:r>
                    </a:p>
                  </a:txBody>
                  <a:tcPr/>
                </a:tc>
                <a:tc>
                  <a:txBody>
                    <a:bodyPr/>
                    <a:lstStyle/>
                    <a:p>
                      <a:endParaRPr lang="en-US" sz="1200">
                        <a:latin typeface="Times New Roman" panose="02020603050405020304" pitchFamily="18" charset="0"/>
                        <a:cs typeface="Times New Roman" panose="02020603050405020304" pitchFamily="18" charset="0"/>
                      </a:endParaRPr>
                    </a:p>
                    <a:p>
                      <a:pPr algn="ctr"/>
                      <a:r>
                        <a:rPr lang="en-US" sz="1200">
                          <a:latin typeface="Times New Roman" panose="02020603050405020304" pitchFamily="18" charset="0"/>
                          <a:cs typeface="Times New Roman" panose="02020603050405020304" pitchFamily="18" charset="0"/>
                        </a:rPr>
                        <a:t>Multimodal Data Fusion Techniques for Accurate</a:t>
                      </a:r>
                    </a:p>
                    <a:p>
                      <a:pPr algn="ctr"/>
                      <a:r>
                        <a:rPr lang="en-US" sz="1200">
                          <a:latin typeface="Times New Roman" panose="02020603050405020304" pitchFamily="18" charset="0"/>
                          <a:cs typeface="Times New Roman" panose="02020603050405020304" pitchFamily="18" charset="0"/>
                        </a:rPr>
                        <a:t>Elderly Mental State Evaluation</a:t>
                      </a:r>
                      <a:endParaRPr lang="en-IN" sz="1200">
                        <a:latin typeface="Times New Roman" panose="02020603050405020304" pitchFamily="18" charset="0"/>
                        <a:cs typeface="Times New Roman" panose="02020603050405020304" pitchFamily="18" charset="0"/>
                      </a:endParaRPr>
                    </a:p>
                  </a:txBody>
                  <a:tcPr/>
                </a:tc>
                <a:tc>
                  <a:txBody>
                    <a:bodyPr/>
                    <a:lstStyle/>
                    <a:p>
                      <a:pPr algn="ctr"/>
                      <a:endParaRPr lang="en-US" sz="1200">
                        <a:latin typeface="Times New Roman" panose="02020603050405020304" pitchFamily="18" charset="0"/>
                        <a:cs typeface="Times New Roman" panose="02020603050405020304" pitchFamily="18" charset="0"/>
                      </a:endParaRPr>
                    </a:p>
                    <a:p>
                      <a:pPr algn="ctr"/>
                      <a:r>
                        <a:rPr lang="en-US" sz="1200">
                          <a:latin typeface="Times New Roman" panose="02020603050405020304" pitchFamily="18" charset="0"/>
                          <a:cs typeface="Times New Roman" panose="02020603050405020304" pitchFamily="18" charset="0"/>
                        </a:rPr>
                        <a:t>InsPLAD, Contextual Object Detection, Children Speech Recognition Challenge, LibriSpeech, EarthVQA, ERIT.</a:t>
                      </a:r>
                      <a:endParaRPr lang="en-IN" sz="1200">
                        <a:latin typeface="Times New Roman" panose="02020603050405020304" pitchFamily="18" charset="0"/>
                        <a:cs typeface="Times New Roman" panose="02020603050405020304" pitchFamily="18" charset="0"/>
                      </a:endParaRPr>
                    </a:p>
                  </a:txBody>
                  <a:tcPr/>
                </a:tc>
                <a:tc>
                  <a:txBody>
                    <a:bodyPr/>
                    <a:lstStyle/>
                    <a:p>
                      <a:pPr algn="ctr"/>
                      <a:endParaRPr lang="en-US" sz="1200">
                        <a:latin typeface="Times New Roman" panose="02020603050405020304" pitchFamily="18" charset="0"/>
                        <a:cs typeface="Times New Roman" panose="02020603050405020304" pitchFamily="18" charset="0"/>
                      </a:endParaRPr>
                    </a:p>
                    <a:p>
                      <a:pPr algn="ctr"/>
                      <a:r>
                        <a:rPr lang="en-US" sz="1200">
                          <a:latin typeface="Times New Roman" panose="02020603050405020304" pitchFamily="18" charset="0"/>
                          <a:cs typeface="Times New Roman" panose="02020603050405020304" pitchFamily="18" charset="0"/>
                        </a:rPr>
                        <a:t>Accuracy - 90.0% (+3.5%), Precision - 88.5%, Recall - 91.2%, F1 - 89.8%, AUC - 0.935.</a:t>
                      </a:r>
                      <a:endParaRPr lang="en-IN" sz="1200">
                        <a:latin typeface="Times New Roman" panose="02020603050405020304" pitchFamily="18" charset="0"/>
                        <a:cs typeface="Times New Roman" panose="02020603050405020304" pitchFamily="18" charset="0"/>
                      </a:endParaRPr>
                    </a:p>
                  </a:txBody>
                  <a:tcPr/>
                </a:tc>
                <a:tc>
                  <a:txBody>
                    <a:bodyPr/>
                    <a:lstStyle/>
                    <a:p>
                      <a:pPr algn="ctr"/>
                      <a:endParaRPr lang="en-US" sz="1200">
                        <a:latin typeface="Times New Roman" panose="02020603050405020304" pitchFamily="18" charset="0"/>
                        <a:cs typeface="Times New Roman" panose="02020603050405020304" pitchFamily="18" charset="0"/>
                      </a:endParaRPr>
                    </a:p>
                    <a:p>
                      <a:pPr algn="ctr"/>
                      <a:r>
                        <a:rPr lang="en-US" sz="1200">
                          <a:latin typeface="Times New Roman" panose="02020603050405020304" pitchFamily="18" charset="0"/>
                          <a:cs typeface="Times New Roman" panose="02020603050405020304" pitchFamily="18" charset="0"/>
                        </a:rPr>
                        <a:t>Integrated video, audio, and physiological data; uses BERT &amp; CNNs; evaluated with cross-validation on 10K+ multimodal inputs.</a:t>
                      </a:r>
                      <a:endParaRPr lang="en-IN" sz="1200">
                        <a:latin typeface="Times New Roman" panose="02020603050405020304" pitchFamily="18" charset="0"/>
                        <a:cs typeface="Times New Roman" panose="02020603050405020304" pitchFamily="18" charset="0"/>
                      </a:endParaRPr>
                    </a:p>
                  </a:txBody>
                  <a:tcPr/>
                </a:tc>
                <a:tc>
                  <a:txBody>
                    <a:bodyPr/>
                    <a:lstStyle/>
                    <a:p>
                      <a:pPr algn="ctr"/>
                      <a:endParaRPr lang="en-US" sz="1200">
                        <a:latin typeface="Times New Roman" panose="02020603050405020304" pitchFamily="18" charset="0"/>
                        <a:cs typeface="Times New Roman" panose="02020603050405020304" pitchFamily="18" charset="0"/>
                      </a:endParaRPr>
                    </a:p>
                    <a:p>
                      <a:pPr algn="ctr"/>
                      <a:r>
                        <a:rPr lang="en-US" sz="1200">
                          <a:latin typeface="Times New Roman" panose="02020603050405020304" pitchFamily="18" charset="0"/>
                          <a:cs typeface="Times New Roman" panose="02020603050405020304" pitchFamily="18" charset="0"/>
                        </a:rPr>
                        <a:t>Challenges include synchronization issues, data quality dependency, high computational demands, and limited model robustness.</a:t>
                      </a:r>
                      <a:endParaRPr lang="en-IN" sz="120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600542506"/>
                  </a:ext>
                </a:extLst>
              </a:tr>
              <a:tr h="2957084">
                <a:tc>
                  <a:txBody>
                    <a:bodyPr/>
                    <a:lstStyle/>
                    <a:p>
                      <a:pPr algn="ctr"/>
                      <a:r>
                        <a:rPr lang="en-US" sz="1200" b="1">
                          <a:latin typeface="Times New Roman" panose="02020603050405020304" pitchFamily="18" charset="0"/>
                          <a:cs typeface="Times New Roman" panose="02020603050405020304" pitchFamily="18" charset="0"/>
                        </a:rPr>
                        <a:t>[2]</a:t>
                      </a:r>
                      <a:endParaRPr lang="en-IN" sz="1200" b="1">
                        <a:latin typeface="Times New Roman" panose="02020603050405020304" pitchFamily="18" charset="0"/>
                        <a:cs typeface="Times New Roman" panose="02020603050405020304" pitchFamily="18" charset="0"/>
                      </a:endParaRPr>
                    </a:p>
                  </a:txBody>
                  <a:tcPr/>
                </a:tc>
                <a:tc>
                  <a:txBody>
                    <a:bodyPr/>
                    <a:lstStyle/>
                    <a:p>
                      <a:pPr algn="ctr"/>
                      <a:r>
                        <a:rPr lang="en-IN" sz="1200">
                          <a:latin typeface="Times New Roman" panose="02020603050405020304" pitchFamily="18" charset="0"/>
                          <a:cs typeface="Times New Roman" panose="02020603050405020304" pitchFamily="18" charset="0"/>
                        </a:rPr>
                        <a:t>2022</a:t>
                      </a:r>
                    </a:p>
                  </a:txBody>
                  <a:tcPr/>
                </a:tc>
                <a:tc>
                  <a:txBody>
                    <a:bodyPr/>
                    <a:lstStyle/>
                    <a:p>
                      <a:pPr algn="ctr"/>
                      <a:r>
                        <a:rPr lang="en-US" sz="1200">
                          <a:latin typeface="Times New Roman" panose="02020603050405020304" pitchFamily="18" charset="0"/>
                          <a:cs typeface="Times New Roman" panose="02020603050405020304" pitchFamily="18" charset="0"/>
                        </a:rPr>
                        <a:t>Real-time mental stress detection using multimodality expressions with a deep learning framework</a:t>
                      </a:r>
                      <a:endParaRPr lang="en-IN" sz="1200">
                        <a:latin typeface="Times New Roman" panose="02020603050405020304" pitchFamily="18" charset="0"/>
                        <a:cs typeface="Times New Roman" panose="02020603050405020304" pitchFamily="18" charset="0"/>
                      </a:endParaRPr>
                    </a:p>
                  </a:txBody>
                  <a:tcPr/>
                </a:tc>
                <a:tc>
                  <a:txBody>
                    <a:bodyPr/>
                    <a:lstStyle/>
                    <a:p>
                      <a:pPr algn="ctr"/>
                      <a:r>
                        <a:rPr lang="en-US" sz="1200">
                          <a:latin typeface="Times New Roman" panose="02020603050405020304" pitchFamily="18" charset="0"/>
                          <a:cs typeface="Times New Roman" panose="02020603050405020304" pitchFamily="18" charset="0"/>
                        </a:rPr>
                        <a:t>Used facial expressions, ECG, and voice during the Montreal Imaging Stress Task (MIST).</a:t>
                      </a:r>
                      <a:endParaRPr lang="en-IN" sz="1200">
                        <a:latin typeface="Times New Roman" panose="02020603050405020304" pitchFamily="18" charset="0"/>
                        <a:cs typeface="Times New Roman" panose="02020603050405020304" pitchFamily="18" charset="0"/>
                      </a:endParaRPr>
                    </a:p>
                  </a:txBody>
                  <a:tcPr/>
                </a:tc>
                <a:tc>
                  <a:txBody>
                    <a:bodyPr/>
                    <a:lstStyle/>
                    <a:p>
                      <a:pPr algn="ctr"/>
                      <a:r>
                        <a:rPr lang="en-IN" sz="1200">
                          <a:latin typeface="Times New Roman" panose="02020603050405020304" pitchFamily="18" charset="0"/>
                          <a:cs typeface="Times New Roman" panose="02020603050405020304" pitchFamily="18" charset="0"/>
                        </a:rPr>
                        <a:t>Accuracy - 85.1%</a:t>
                      </a:r>
                    </a:p>
                  </a:txBody>
                  <a:tcPr/>
                </a:tc>
                <a:tc>
                  <a:txBody>
                    <a:bodyPr/>
                    <a:lstStyle/>
                    <a:p>
                      <a:pPr algn="ctr"/>
                      <a:r>
                        <a:rPr lang="en-US" sz="1200">
                          <a:latin typeface="Times New Roman" panose="02020603050405020304" pitchFamily="18" charset="0"/>
                          <a:cs typeface="Times New Roman" panose="02020603050405020304" pitchFamily="18" charset="0"/>
                        </a:rPr>
                        <a:t>A real-time deep learning framework using ECG, voice, and facial expressions for stress detection, preprocessing time-frequency changes, extracting multidimensional features, and fusing them into a global matrix. ResNet50 and I3D with a temporal attention module enhanced feature extraction, validated on the MIST dataset.</a:t>
                      </a:r>
                      <a:endParaRPr lang="en-IN" sz="1200">
                        <a:latin typeface="Times New Roman" panose="02020603050405020304" pitchFamily="18" charset="0"/>
                        <a:cs typeface="Times New Roman" panose="02020603050405020304" pitchFamily="18" charset="0"/>
                      </a:endParaRPr>
                    </a:p>
                  </a:txBody>
                  <a:tcPr/>
                </a:tc>
                <a:tc>
                  <a:txBody>
                    <a:bodyPr/>
                    <a:lstStyle/>
                    <a:p>
                      <a:pPr algn="ctr"/>
                      <a:r>
                        <a:rPr lang="en-IN" sz="1200">
                          <a:latin typeface="Times New Roman" panose="02020603050405020304" pitchFamily="18" charset="0"/>
                          <a:cs typeface="Times New Roman" panose="02020603050405020304" pitchFamily="18" charset="0"/>
                        </a:rPr>
                        <a:t>EEG, EMG, and </a:t>
                      </a:r>
                      <a:r>
                        <a:rPr lang="en-IN" sz="1200" err="1">
                          <a:latin typeface="Times New Roman" panose="02020603050405020304" pitchFamily="18" charset="0"/>
                          <a:cs typeface="Times New Roman" panose="02020603050405020304" pitchFamily="18" charset="0"/>
                        </a:rPr>
                        <a:t>fNIRS</a:t>
                      </a:r>
                      <a:r>
                        <a:rPr lang="en-IN" sz="1200">
                          <a:latin typeface="Times New Roman" panose="02020603050405020304" pitchFamily="18" charset="0"/>
                          <a:cs typeface="Times New Roman" panose="02020603050405020304" pitchFamily="18" charset="0"/>
                        </a:rPr>
                        <a:t> require special equipment limiting practicality. Single-modality detection underutilizes data. Existing studies often overlook multimodal integration benefits.</a:t>
                      </a:r>
                    </a:p>
                  </a:txBody>
                  <a:tcPr/>
                </a:tc>
                <a:extLst>
                  <a:ext uri="{0D108BD9-81ED-4DB2-BD59-A6C34878D82A}">
                    <a16:rowId xmlns:a16="http://schemas.microsoft.com/office/drawing/2014/main" val="410851407"/>
                  </a:ext>
                </a:extLst>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7">
          <a:extLst>
            <a:ext uri="{FF2B5EF4-FFF2-40B4-BE49-F238E27FC236}">
              <a16:creationId xmlns:a16="http://schemas.microsoft.com/office/drawing/2014/main" id="{70C6CD74-F1BB-B498-BB6B-750196C87F74}"/>
            </a:ext>
          </a:extLst>
        </p:cNvPr>
        <p:cNvGrpSpPr/>
        <p:nvPr/>
      </p:nvGrpSpPr>
      <p:grpSpPr>
        <a:xfrm>
          <a:off x="0" y="0"/>
          <a:ext cx="0" cy="0"/>
          <a:chOff x="0" y="0"/>
          <a:chExt cx="0" cy="0"/>
        </a:xfrm>
      </p:grpSpPr>
      <p:sp>
        <p:nvSpPr>
          <p:cNvPr id="68" name="Google Shape;68;p9">
            <a:extLst>
              <a:ext uri="{FF2B5EF4-FFF2-40B4-BE49-F238E27FC236}">
                <a16:creationId xmlns:a16="http://schemas.microsoft.com/office/drawing/2014/main" id="{899149CF-2E6A-CD9A-A293-95A21090A3EB}"/>
              </a:ext>
            </a:extLst>
          </p:cNvPr>
          <p:cNvSpPr txBox="1">
            <a:spLocks noGrp="1"/>
          </p:cNvSpPr>
          <p:nvPr>
            <p:ph type="title"/>
          </p:nvPr>
        </p:nvSpPr>
        <p:spPr>
          <a:xfrm>
            <a:off x="534246" y="248017"/>
            <a:ext cx="3707553" cy="505267"/>
          </a:xfrm>
          <a:prstGeom prst="rect">
            <a:avLst/>
          </a:prstGeom>
          <a:noFill/>
          <a:ln>
            <a:noFill/>
          </a:ln>
        </p:spPr>
        <p:txBody>
          <a:bodyPr spcFirstLastPara="1" wrap="square" lIns="0" tIns="12700" rIns="0" bIns="0" anchor="ctr" anchorCtr="0">
            <a:spAutoFit/>
          </a:bodyPr>
          <a:lstStyle/>
          <a:p>
            <a:pPr marL="12700" lvl="0" indent="0" algn="l" rtl="0">
              <a:lnSpc>
                <a:spcPct val="100000"/>
              </a:lnSpc>
              <a:spcBef>
                <a:spcPts val="0"/>
              </a:spcBef>
              <a:spcAft>
                <a:spcPts val="0"/>
              </a:spcAft>
              <a:buClr>
                <a:srgbClr val="04A2B9"/>
              </a:buClr>
              <a:buSzPts val="2400"/>
              <a:buFont typeface="Proxima Nova"/>
              <a:buNone/>
            </a:pPr>
            <a:r>
              <a:rPr lang="en-US" sz="3200">
                <a:solidFill>
                  <a:srgbClr val="0070C0"/>
                </a:solidFill>
                <a:latin typeface="Times New Roman" panose="02020603050405020304" pitchFamily="18" charset="0"/>
                <a:ea typeface="Proxima Nova"/>
                <a:cs typeface="Times New Roman" panose="02020603050405020304" pitchFamily="18" charset="0"/>
                <a:sym typeface="Proxima Nova"/>
              </a:rPr>
              <a:t>Literature Review</a:t>
            </a:r>
            <a:endParaRPr sz="3200">
              <a:solidFill>
                <a:srgbClr val="0070C0"/>
              </a:solidFill>
              <a:latin typeface="Times New Roman" panose="02020603050405020304" pitchFamily="18" charset="0"/>
              <a:ea typeface="Proxima Nova"/>
              <a:cs typeface="Times New Roman" panose="02020603050405020304" pitchFamily="18" charset="0"/>
              <a:sym typeface="Proxima Nova"/>
            </a:endParaRPr>
          </a:p>
        </p:txBody>
      </p:sp>
      <p:graphicFrame>
        <p:nvGraphicFramePr>
          <p:cNvPr id="4" name="Table 3">
            <a:extLst>
              <a:ext uri="{FF2B5EF4-FFF2-40B4-BE49-F238E27FC236}">
                <a16:creationId xmlns:a16="http://schemas.microsoft.com/office/drawing/2014/main" id="{3EAE884E-42B1-6F8D-C9B4-FA53EEB2E602}"/>
              </a:ext>
            </a:extLst>
          </p:cNvPr>
          <p:cNvGraphicFramePr>
            <a:graphicFrameLocks noGrp="1"/>
          </p:cNvGraphicFramePr>
          <p:nvPr>
            <p:extLst>
              <p:ext uri="{D42A27DB-BD31-4B8C-83A1-F6EECF244321}">
                <p14:modId xmlns:p14="http://schemas.microsoft.com/office/powerpoint/2010/main" val="2684280704"/>
              </p:ext>
            </p:extLst>
          </p:nvPr>
        </p:nvGraphicFramePr>
        <p:xfrm>
          <a:off x="347135" y="974213"/>
          <a:ext cx="11269133" cy="5903322"/>
        </p:xfrm>
        <a:graphic>
          <a:graphicData uri="http://schemas.openxmlformats.org/drawingml/2006/table">
            <a:tbl>
              <a:tblPr firstRow="1" bandRow="1">
                <a:tableStyleId>{3C2FFA5D-87B4-456A-9821-1D502468CF0F}</a:tableStyleId>
              </a:tblPr>
              <a:tblGrid>
                <a:gridCol w="795866">
                  <a:extLst>
                    <a:ext uri="{9D8B030D-6E8A-4147-A177-3AD203B41FA5}">
                      <a16:colId xmlns:a16="http://schemas.microsoft.com/office/drawing/2014/main" val="3841141817"/>
                    </a:ext>
                  </a:extLst>
                </a:gridCol>
                <a:gridCol w="940751">
                  <a:extLst>
                    <a:ext uri="{9D8B030D-6E8A-4147-A177-3AD203B41FA5}">
                      <a16:colId xmlns:a16="http://schemas.microsoft.com/office/drawing/2014/main" val="2480934161"/>
                    </a:ext>
                  </a:extLst>
                </a:gridCol>
                <a:gridCol w="2273687">
                  <a:extLst>
                    <a:ext uri="{9D8B030D-6E8A-4147-A177-3AD203B41FA5}">
                      <a16:colId xmlns:a16="http://schemas.microsoft.com/office/drawing/2014/main" val="69953427"/>
                    </a:ext>
                  </a:extLst>
                </a:gridCol>
                <a:gridCol w="2033529">
                  <a:extLst>
                    <a:ext uri="{9D8B030D-6E8A-4147-A177-3AD203B41FA5}">
                      <a16:colId xmlns:a16="http://schemas.microsoft.com/office/drawing/2014/main" val="1254014593"/>
                    </a:ext>
                  </a:extLst>
                </a:gridCol>
                <a:gridCol w="1797395">
                  <a:extLst>
                    <a:ext uri="{9D8B030D-6E8A-4147-A177-3AD203B41FA5}">
                      <a16:colId xmlns:a16="http://schemas.microsoft.com/office/drawing/2014/main" val="3461774540"/>
                    </a:ext>
                  </a:extLst>
                </a:gridCol>
                <a:gridCol w="1818028">
                  <a:extLst>
                    <a:ext uri="{9D8B030D-6E8A-4147-A177-3AD203B41FA5}">
                      <a16:colId xmlns:a16="http://schemas.microsoft.com/office/drawing/2014/main" val="3492018336"/>
                    </a:ext>
                  </a:extLst>
                </a:gridCol>
                <a:gridCol w="1609877">
                  <a:extLst>
                    <a:ext uri="{9D8B030D-6E8A-4147-A177-3AD203B41FA5}">
                      <a16:colId xmlns:a16="http://schemas.microsoft.com/office/drawing/2014/main" val="735840668"/>
                    </a:ext>
                  </a:extLst>
                </a:gridCol>
              </a:tblGrid>
              <a:tr h="241930">
                <a:tc>
                  <a:txBody>
                    <a:bodyPr/>
                    <a:lstStyle/>
                    <a:p>
                      <a:r>
                        <a:rPr lang="en-US" sz="1400">
                          <a:latin typeface="Times New Roman" panose="02020603050405020304" pitchFamily="18" charset="0"/>
                          <a:cs typeface="Times New Roman" panose="02020603050405020304" pitchFamily="18" charset="0"/>
                        </a:rPr>
                        <a:t>Ref No.</a:t>
                      </a:r>
                      <a:endParaRPr lang="en-IN" sz="1400">
                        <a:latin typeface="Times New Roman" panose="02020603050405020304" pitchFamily="18" charset="0"/>
                        <a:cs typeface="Times New Roman" panose="02020603050405020304" pitchFamily="18" charset="0"/>
                      </a:endParaRPr>
                    </a:p>
                  </a:txBody>
                  <a:tcPr>
                    <a:solidFill>
                      <a:srgbClr val="0070C0"/>
                    </a:solidFill>
                  </a:tcPr>
                </a:tc>
                <a:tc>
                  <a:txBody>
                    <a:bodyPr/>
                    <a:lstStyle/>
                    <a:p>
                      <a:pPr algn="ctr"/>
                      <a:r>
                        <a:rPr lang="en-US" sz="1400">
                          <a:latin typeface="Times New Roman" panose="02020603050405020304" pitchFamily="18" charset="0"/>
                          <a:cs typeface="Times New Roman" panose="02020603050405020304" pitchFamily="18" charset="0"/>
                        </a:rPr>
                        <a:t>Date</a:t>
                      </a:r>
                      <a:endParaRPr lang="en-IN" sz="1400">
                        <a:latin typeface="Times New Roman" panose="02020603050405020304" pitchFamily="18" charset="0"/>
                        <a:cs typeface="Times New Roman" panose="02020603050405020304" pitchFamily="18" charset="0"/>
                      </a:endParaRPr>
                    </a:p>
                  </a:txBody>
                  <a:tcPr>
                    <a:solidFill>
                      <a:srgbClr val="0070C0"/>
                    </a:solidFill>
                  </a:tcPr>
                </a:tc>
                <a:tc>
                  <a:txBody>
                    <a:bodyPr/>
                    <a:lstStyle/>
                    <a:p>
                      <a:pPr algn="ctr"/>
                      <a:r>
                        <a:rPr lang="en-US" sz="1400">
                          <a:latin typeface="Times New Roman" panose="02020603050405020304" pitchFamily="18" charset="0"/>
                          <a:cs typeface="Times New Roman" panose="02020603050405020304" pitchFamily="18" charset="0"/>
                        </a:rPr>
                        <a:t>Paper Name</a:t>
                      </a:r>
                      <a:endParaRPr lang="en-IN" sz="1400">
                        <a:latin typeface="Times New Roman" panose="02020603050405020304" pitchFamily="18" charset="0"/>
                        <a:cs typeface="Times New Roman" panose="02020603050405020304" pitchFamily="18" charset="0"/>
                      </a:endParaRPr>
                    </a:p>
                  </a:txBody>
                  <a:tcPr>
                    <a:solidFill>
                      <a:srgbClr val="0070C0"/>
                    </a:solidFill>
                  </a:tcPr>
                </a:tc>
                <a:tc>
                  <a:txBody>
                    <a:bodyPr/>
                    <a:lstStyle/>
                    <a:p>
                      <a:pPr algn="ctr"/>
                      <a:r>
                        <a:rPr lang="en-US" sz="1400">
                          <a:latin typeface="Times New Roman" panose="02020603050405020304" pitchFamily="18" charset="0"/>
                          <a:cs typeface="Times New Roman" panose="02020603050405020304" pitchFamily="18" charset="0"/>
                        </a:rPr>
                        <a:t>Dataset</a:t>
                      </a:r>
                      <a:endParaRPr lang="en-IN" sz="1400">
                        <a:latin typeface="Times New Roman" panose="02020603050405020304" pitchFamily="18" charset="0"/>
                        <a:cs typeface="Times New Roman" panose="02020603050405020304" pitchFamily="18" charset="0"/>
                      </a:endParaRPr>
                    </a:p>
                  </a:txBody>
                  <a:tcPr>
                    <a:solidFill>
                      <a:srgbClr val="0070C0"/>
                    </a:solidFill>
                  </a:tcPr>
                </a:tc>
                <a:tc>
                  <a:txBody>
                    <a:bodyPr/>
                    <a:lstStyle/>
                    <a:p>
                      <a:pPr algn="ctr"/>
                      <a:r>
                        <a:rPr lang="en-US" sz="1400">
                          <a:latin typeface="Times New Roman" panose="02020603050405020304" pitchFamily="18" charset="0"/>
                          <a:cs typeface="Times New Roman" panose="02020603050405020304" pitchFamily="18" charset="0"/>
                        </a:rPr>
                        <a:t>Results</a:t>
                      </a:r>
                      <a:endParaRPr lang="en-IN" sz="1400">
                        <a:latin typeface="Times New Roman" panose="02020603050405020304" pitchFamily="18" charset="0"/>
                        <a:cs typeface="Times New Roman" panose="02020603050405020304" pitchFamily="18" charset="0"/>
                      </a:endParaRPr>
                    </a:p>
                  </a:txBody>
                  <a:tcPr>
                    <a:solidFill>
                      <a:srgbClr val="0070C0"/>
                    </a:solidFill>
                  </a:tcPr>
                </a:tc>
                <a:tc>
                  <a:txBody>
                    <a:bodyPr/>
                    <a:lstStyle/>
                    <a:p>
                      <a:pPr algn="ctr"/>
                      <a:r>
                        <a:rPr lang="en-US" sz="1400">
                          <a:latin typeface="Times New Roman" panose="02020603050405020304" pitchFamily="18" charset="0"/>
                          <a:cs typeface="Times New Roman" panose="02020603050405020304" pitchFamily="18" charset="0"/>
                        </a:rPr>
                        <a:t>Methodology</a:t>
                      </a:r>
                      <a:endParaRPr lang="en-IN" sz="1400">
                        <a:latin typeface="Times New Roman" panose="02020603050405020304" pitchFamily="18" charset="0"/>
                        <a:cs typeface="Times New Roman" panose="02020603050405020304" pitchFamily="18" charset="0"/>
                      </a:endParaRPr>
                    </a:p>
                  </a:txBody>
                  <a:tcPr>
                    <a:solidFill>
                      <a:srgbClr val="0070C0"/>
                    </a:solidFill>
                  </a:tcPr>
                </a:tc>
                <a:tc>
                  <a:txBody>
                    <a:bodyPr/>
                    <a:lstStyle/>
                    <a:p>
                      <a:pPr algn="ctr"/>
                      <a:r>
                        <a:rPr lang="en-US" sz="1400">
                          <a:latin typeface="Times New Roman" panose="02020603050405020304" pitchFamily="18" charset="0"/>
                          <a:cs typeface="Times New Roman" panose="02020603050405020304" pitchFamily="18" charset="0"/>
                        </a:rPr>
                        <a:t>Limitation</a:t>
                      </a:r>
                      <a:endParaRPr lang="en-IN" sz="1400">
                        <a:latin typeface="Times New Roman" panose="02020603050405020304" pitchFamily="18" charset="0"/>
                        <a:cs typeface="Times New Roman" panose="02020603050405020304" pitchFamily="18" charset="0"/>
                      </a:endParaRPr>
                    </a:p>
                  </a:txBody>
                  <a:tcPr>
                    <a:solidFill>
                      <a:srgbClr val="0070C0"/>
                    </a:solidFill>
                  </a:tcPr>
                </a:tc>
                <a:extLst>
                  <a:ext uri="{0D108BD9-81ED-4DB2-BD59-A6C34878D82A}">
                    <a16:rowId xmlns:a16="http://schemas.microsoft.com/office/drawing/2014/main" val="302104567"/>
                  </a:ext>
                </a:extLst>
              </a:tr>
              <a:tr h="3129642">
                <a:tc>
                  <a:txBody>
                    <a:bodyPr/>
                    <a:lstStyle/>
                    <a:p>
                      <a:pPr algn="ctr"/>
                      <a:r>
                        <a:rPr lang="en-IN" sz="1200" b="1">
                          <a:latin typeface="Times New Roman" panose="02020603050405020304" pitchFamily="18" charset="0"/>
                          <a:cs typeface="Times New Roman" panose="02020603050405020304" pitchFamily="18" charset="0"/>
                        </a:rPr>
                        <a:t>[3]</a:t>
                      </a:r>
                    </a:p>
                  </a:txBody>
                  <a:tcPr/>
                </a:tc>
                <a:tc>
                  <a:txBody>
                    <a:bodyPr/>
                    <a:lstStyle/>
                    <a:p>
                      <a:pPr algn="ctr"/>
                      <a:r>
                        <a:rPr lang="en-IN" sz="1400">
                          <a:latin typeface="Times New Roman" panose="02020603050405020304" pitchFamily="18" charset="0"/>
                          <a:cs typeface="Times New Roman" panose="02020603050405020304" pitchFamily="18" charset="0"/>
                        </a:rPr>
                        <a:t>2024</a:t>
                      </a:r>
                    </a:p>
                  </a:txBody>
                  <a:tcPr/>
                </a:tc>
                <a:tc>
                  <a:txBody>
                    <a:bodyPr/>
                    <a:lstStyle/>
                    <a:p>
                      <a:pPr algn="ctr"/>
                      <a:r>
                        <a:rPr lang="en-US" sz="1200">
                          <a:latin typeface="Times New Roman" panose="02020603050405020304" pitchFamily="18" charset="0"/>
                          <a:cs typeface="Times New Roman" panose="02020603050405020304" pitchFamily="18" charset="0"/>
                        </a:rPr>
                        <a:t>Multimodal Sensing for Depression Risk Detection: Integrating Audio, Video, and Text Data</a:t>
                      </a:r>
                      <a:endParaRPr lang="en-IN" sz="1200">
                        <a:latin typeface="Times New Roman" panose="02020603050405020304" pitchFamily="18" charset="0"/>
                        <a:cs typeface="Times New Roman" panose="02020603050405020304" pitchFamily="18" charset="0"/>
                      </a:endParaRPr>
                    </a:p>
                  </a:txBody>
                  <a:tcPr/>
                </a:tc>
                <a:tc>
                  <a:txBody>
                    <a:bodyPr/>
                    <a:lstStyle/>
                    <a:p>
                      <a:pPr algn="ctr"/>
                      <a:r>
                        <a:rPr lang="en-US" sz="1200">
                          <a:latin typeface="Times New Roman" panose="02020603050405020304" pitchFamily="18" charset="0"/>
                          <a:cs typeface="Times New Roman" panose="02020603050405020304" pitchFamily="18" charset="0"/>
                        </a:rPr>
                        <a:t>The study utilized data from 1911 subjects, including 767 males and 1144 females, collected at Shenzhen </a:t>
                      </a:r>
                      <a:r>
                        <a:rPr lang="en-US" sz="1200" err="1">
                          <a:latin typeface="Times New Roman" panose="02020603050405020304" pitchFamily="18" charset="0"/>
                          <a:cs typeface="Times New Roman" panose="02020603050405020304" pitchFamily="18" charset="0"/>
                        </a:rPr>
                        <a:t>Kangning</a:t>
                      </a:r>
                      <a:r>
                        <a:rPr lang="en-US" sz="1200">
                          <a:latin typeface="Times New Roman" panose="02020603050405020304" pitchFamily="18" charset="0"/>
                          <a:cs typeface="Times New Roman" panose="02020603050405020304" pitchFamily="18" charset="0"/>
                        </a:rPr>
                        <a:t> Hospital</a:t>
                      </a:r>
                      <a:endParaRPr lang="en-IN" sz="1200">
                        <a:latin typeface="Times New Roman" panose="02020603050405020304" pitchFamily="18" charset="0"/>
                        <a:cs typeface="Times New Roman" panose="02020603050405020304" pitchFamily="18" charset="0"/>
                      </a:endParaRPr>
                    </a:p>
                  </a:txBody>
                  <a:tcPr/>
                </a:tc>
                <a:tc>
                  <a:txBody>
                    <a:bodyPr/>
                    <a:lstStyle/>
                    <a:p>
                      <a:pPr algn="ctr"/>
                      <a:r>
                        <a:rPr lang="sv-SE" sz="1200">
                          <a:latin typeface="Times New Roman" panose="02020603050405020304" pitchFamily="18" charset="0"/>
                          <a:cs typeface="Times New Roman" panose="02020603050405020304" pitchFamily="18" charset="0"/>
                        </a:rPr>
                        <a:t>F1 Score - 0.78, Precision - 0.76, Recall - 0.81</a:t>
                      </a:r>
                      <a:endParaRPr lang="en-IN" sz="1200">
                        <a:latin typeface="Times New Roman" panose="02020603050405020304" pitchFamily="18" charset="0"/>
                        <a:cs typeface="Times New Roman" panose="02020603050405020304" pitchFamily="18" charset="0"/>
                      </a:endParaRPr>
                    </a:p>
                  </a:txBody>
                  <a:tcPr/>
                </a:tc>
                <a:tc>
                  <a:txBody>
                    <a:bodyPr/>
                    <a:lstStyle/>
                    <a:p>
                      <a:pPr algn="ctr"/>
                      <a:r>
                        <a:rPr lang="en-US" sz="1200">
                          <a:latin typeface="Times New Roman" panose="02020603050405020304" pitchFamily="18" charset="0"/>
                          <a:cs typeface="Times New Roman" panose="02020603050405020304" pitchFamily="18" charset="0"/>
                        </a:rPr>
                        <a:t>The study employs LBP for facial feature extraction and uses ML models like SVR, SVM, RF, DT, and LR. The AVTF-TBN model integrates audio, video, and text through a three-branch architecture, utilizing an emotion elicitation paradigm for data collection.</a:t>
                      </a:r>
                      <a:endParaRPr lang="en-IN" sz="120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a:latin typeface="Times New Roman" panose="02020603050405020304" pitchFamily="18" charset="0"/>
                          <a:cs typeface="Times New Roman" panose="02020603050405020304" pitchFamily="18" charset="0"/>
                        </a:rPr>
                        <a:t>The limitations include shallow interview questions in the DAIC-WOZ dataset, small public depression risk detection datasets, lack of original videos for raw data feature extraction, reliance on self-assessment scales that may obscure true mental states, and an imbalance in doctor-patient ratios affecting detection efficiency and reliability.</a:t>
                      </a:r>
                      <a:endParaRPr lang="en-IN" sz="120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600542506"/>
                  </a:ext>
                </a:extLst>
              </a:tr>
              <a:tr h="2055891">
                <a:tc>
                  <a:txBody>
                    <a:bodyPr/>
                    <a:lstStyle/>
                    <a:p>
                      <a:pPr algn="ctr"/>
                      <a:r>
                        <a:rPr lang="en-US" sz="1200" b="1">
                          <a:latin typeface="Times New Roman" panose="02020603050405020304" pitchFamily="18" charset="0"/>
                          <a:cs typeface="Times New Roman" panose="02020603050405020304" pitchFamily="18" charset="0"/>
                        </a:rPr>
                        <a:t>[4]</a:t>
                      </a:r>
                      <a:endParaRPr lang="en-IN" sz="1200" b="1">
                        <a:latin typeface="Times New Roman" panose="02020603050405020304" pitchFamily="18" charset="0"/>
                        <a:cs typeface="Times New Roman" panose="02020603050405020304" pitchFamily="18" charset="0"/>
                      </a:endParaRPr>
                    </a:p>
                  </a:txBody>
                  <a:tcPr/>
                </a:tc>
                <a:tc>
                  <a:txBody>
                    <a:bodyPr/>
                    <a:lstStyle/>
                    <a:p>
                      <a:pPr algn="ctr"/>
                      <a:r>
                        <a:rPr lang="en-IN" sz="1200">
                          <a:latin typeface="Times New Roman" panose="02020603050405020304" pitchFamily="18" charset="0"/>
                          <a:cs typeface="Times New Roman" panose="02020603050405020304" pitchFamily="18" charset="0"/>
                        </a:rPr>
                        <a:t>2024</a:t>
                      </a:r>
                    </a:p>
                  </a:txBody>
                  <a:tcPr/>
                </a:tc>
                <a:tc>
                  <a:txBody>
                    <a:bodyPr/>
                    <a:lstStyle/>
                    <a:p>
                      <a:pPr algn="ctr"/>
                      <a:r>
                        <a:rPr lang="en-US" sz="1200">
                          <a:latin typeface="Times New Roman" panose="02020603050405020304" pitchFamily="18" charset="0"/>
                          <a:cs typeface="Times New Roman" panose="02020603050405020304" pitchFamily="18" charset="0"/>
                        </a:rPr>
                        <a:t>A Reinforcement Learning-Based Approach for Promoting Mental Health Using Multimodal Emotion Recognition</a:t>
                      </a:r>
                      <a:endParaRPr lang="en-IN" sz="1200">
                        <a:latin typeface="Times New Roman" panose="02020603050405020304" pitchFamily="18" charset="0"/>
                        <a:cs typeface="Times New Roman" panose="02020603050405020304" pitchFamily="18" charset="0"/>
                      </a:endParaRPr>
                    </a:p>
                  </a:txBody>
                  <a:tcPr/>
                </a:tc>
                <a:tc>
                  <a:txBody>
                    <a:bodyPr/>
                    <a:lstStyle/>
                    <a:p>
                      <a:pPr algn="ctr"/>
                      <a:r>
                        <a:rPr lang="en-US" sz="1200">
                          <a:latin typeface="Times New Roman" panose="02020603050405020304" pitchFamily="18" charset="0"/>
                          <a:cs typeface="Times New Roman" panose="02020603050405020304" pitchFamily="18" charset="0"/>
                        </a:rPr>
                        <a:t>FER2013, RAV-DESS, SAVEE, TESS-Toronto, CREMA-D, Sri Lanka-specific dataset, Emotions, Emotion-stimulus dataset.</a:t>
                      </a:r>
                      <a:endParaRPr lang="en-IN" sz="1200">
                        <a:latin typeface="Times New Roman" panose="02020603050405020304" pitchFamily="18" charset="0"/>
                        <a:cs typeface="Times New Roman" panose="02020603050405020304" pitchFamily="18" charset="0"/>
                      </a:endParaRPr>
                    </a:p>
                  </a:txBody>
                  <a:tcPr/>
                </a:tc>
                <a:tc>
                  <a:txBody>
                    <a:bodyPr/>
                    <a:lstStyle/>
                    <a:p>
                      <a:pPr algn="ctr"/>
                      <a:r>
                        <a:rPr lang="en-IN" sz="1200">
                          <a:latin typeface="Times New Roman" panose="02020603050405020304" pitchFamily="18" charset="0"/>
                          <a:cs typeface="Times New Roman" panose="02020603050405020304" pitchFamily="18" charset="0"/>
                        </a:rPr>
                        <a:t>Accuracy: 72% (facial expressions), 73% (vocal tones), 86% (text).</a:t>
                      </a:r>
                    </a:p>
                  </a:txBody>
                  <a:tcPr/>
                </a:tc>
                <a:tc>
                  <a:txBody>
                    <a:bodyPr/>
                    <a:lstStyle/>
                    <a:p>
                      <a:pPr algn="ctr"/>
                      <a:r>
                        <a:rPr lang="en-US" sz="1200">
                          <a:latin typeface="Times New Roman" panose="02020603050405020304" pitchFamily="18" charset="0"/>
                          <a:cs typeface="Times New Roman" panose="02020603050405020304" pitchFamily="18" charset="0"/>
                        </a:rPr>
                        <a:t>A culturally specific multimodal emotion prediction system using facial expressions, vocal tones, and text. An RL agent provides tailored CBT recommendations. SER methods (SMO, MLP, Logistic Regression) and CNN-based approaches improve accuracy, refined by a weighted algorithm.</a:t>
                      </a:r>
                      <a:endParaRPr lang="en-IN" sz="1200">
                        <a:latin typeface="Times New Roman" panose="02020603050405020304" pitchFamily="18" charset="0"/>
                        <a:cs typeface="Times New Roman" panose="02020603050405020304" pitchFamily="18" charset="0"/>
                      </a:endParaRPr>
                    </a:p>
                  </a:txBody>
                  <a:tcPr/>
                </a:tc>
                <a:tc>
                  <a:txBody>
                    <a:bodyPr/>
                    <a:lstStyle/>
                    <a:p>
                      <a:pPr algn="ctr"/>
                      <a:r>
                        <a:rPr lang="en-US" sz="1200">
                          <a:latin typeface="Times New Roman" panose="02020603050405020304" pitchFamily="18" charset="0"/>
                          <a:cs typeface="Times New Roman" panose="02020603050405020304" pitchFamily="18" charset="0"/>
                        </a:rPr>
                        <a:t>Focus on Sri Lankan youth and English speakers limits generalizability. Data variability and short duration affect long-term insights. Emotion models need refinement, larger samples, and vocal tone integration for better accuracy.</a:t>
                      </a:r>
                      <a:r>
                        <a:rPr lang="en-IN" sz="1200">
                          <a:latin typeface="Times New Roman" panose="02020603050405020304" pitchFamily="18" charset="0"/>
                          <a:cs typeface="Times New Roman" panose="02020603050405020304" pitchFamily="18" charset="0"/>
                        </a:rPr>
                        <a:t>.</a:t>
                      </a:r>
                    </a:p>
                  </a:txBody>
                  <a:tcPr/>
                </a:tc>
                <a:extLst>
                  <a:ext uri="{0D108BD9-81ED-4DB2-BD59-A6C34878D82A}">
                    <a16:rowId xmlns:a16="http://schemas.microsoft.com/office/drawing/2014/main" val="410851407"/>
                  </a:ext>
                </a:extLst>
              </a:tr>
            </a:tbl>
          </a:graphicData>
        </a:graphic>
      </p:graphicFrame>
    </p:spTree>
    <p:extLst>
      <p:ext uri="{BB962C8B-B14F-4D97-AF65-F5344CB8AC3E}">
        <p14:creationId xmlns:p14="http://schemas.microsoft.com/office/powerpoint/2010/main" val="20675022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7">
          <a:extLst>
            <a:ext uri="{FF2B5EF4-FFF2-40B4-BE49-F238E27FC236}">
              <a16:creationId xmlns:a16="http://schemas.microsoft.com/office/drawing/2014/main" id="{802FE0DC-52ED-47DC-0698-BB8492345EC9}"/>
            </a:ext>
          </a:extLst>
        </p:cNvPr>
        <p:cNvGrpSpPr/>
        <p:nvPr/>
      </p:nvGrpSpPr>
      <p:grpSpPr>
        <a:xfrm>
          <a:off x="0" y="0"/>
          <a:ext cx="0" cy="0"/>
          <a:chOff x="0" y="0"/>
          <a:chExt cx="0" cy="0"/>
        </a:xfrm>
      </p:grpSpPr>
      <p:sp>
        <p:nvSpPr>
          <p:cNvPr id="68" name="Google Shape;68;p9">
            <a:extLst>
              <a:ext uri="{FF2B5EF4-FFF2-40B4-BE49-F238E27FC236}">
                <a16:creationId xmlns:a16="http://schemas.microsoft.com/office/drawing/2014/main" id="{F3195FD4-4294-C629-0FB3-3C69C59EA8E0}"/>
              </a:ext>
            </a:extLst>
          </p:cNvPr>
          <p:cNvSpPr txBox="1">
            <a:spLocks noGrp="1"/>
          </p:cNvSpPr>
          <p:nvPr>
            <p:ph type="title"/>
          </p:nvPr>
        </p:nvSpPr>
        <p:spPr>
          <a:xfrm>
            <a:off x="534246" y="248017"/>
            <a:ext cx="3707553" cy="505267"/>
          </a:xfrm>
          <a:prstGeom prst="rect">
            <a:avLst/>
          </a:prstGeom>
          <a:noFill/>
          <a:ln>
            <a:noFill/>
          </a:ln>
        </p:spPr>
        <p:txBody>
          <a:bodyPr spcFirstLastPara="1" wrap="square" lIns="0" tIns="12700" rIns="0" bIns="0" anchor="ctr" anchorCtr="0">
            <a:spAutoFit/>
          </a:bodyPr>
          <a:lstStyle/>
          <a:p>
            <a:pPr marL="12700" lvl="0" indent="0" algn="l" rtl="0">
              <a:lnSpc>
                <a:spcPct val="100000"/>
              </a:lnSpc>
              <a:spcBef>
                <a:spcPts val="0"/>
              </a:spcBef>
              <a:spcAft>
                <a:spcPts val="0"/>
              </a:spcAft>
              <a:buClr>
                <a:srgbClr val="04A2B9"/>
              </a:buClr>
              <a:buSzPts val="2400"/>
              <a:buFont typeface="Proxima Nova"/>
              <a:buNone/>
            </a:pPr>
            <a:r>
              <a:rPr lang="en-US" sz="3200">
                <a:solidFill>
                  <a:srgbClr val="0070C0"/>
                </a:solidFill>
                <a:latin typeface="Times New Roman" panose="02020603050405020304" pitchFamily="18" charset="0"/>
                <a:ea typeface="Proxima Nova"/>
                <a:cs typeface="Times New Roman" panose="02020603050405020304" pitchFamily="18" charset="0"/>
                <a:sym typeface="Proxima Nova"/>
              </a:rPr>
              <a:t>Literature Review</a:t>
            </a:r>
            <a:endParaRPr sz="3200">
              <a:solidFill>
                <a:srgbClr val="0070C0"/>
              </a:solidFill>
              <a:latin typeface="Times New Roman" panose="02020603050405020304" pitchFamily="18" charset="0"/>
              <a:ea typeface="Proxima Nova"/>
              <a:cs typeface="Times New Roman" panose="02020603050405020304" pitchFamily="18" charset="0"/>
              <a:sym typeface="Proxima Nova"/>
            </a:endParaRPr>
          </a:p>
        </p:txBody>
      </p:sp>
      <p:graphicFrame>
        <p:nvGraphicFramePr>
          <p:cNvPr id="4" name="Table 3">
            <a:extLst>
              <a:ext uri="{FF2B5EF4-FFF2-40B4-BE49-F238E27FC236}">
                <a16:creationId xmlns:a16="http://schemas.microsoft.com/office/drawing/2014/main" id="{9A781656-24F3-B979-EA4F-94C951157035}"/>
              </a:ext>
            </a:extLst>
          </p:cNvPr>
          <p:cNvGraphicFramePr>
            <a:graphicFrameLocks noGrp="1"/>
          </p:cNvGraphicFramePr>
          <p:nvPr>
            <p:extLst>
              <p:ext uri="{D42A27DB-BD31-4B8C-83A1-F6EECF244321}">
                <p14:modId xmlns:p14="http://schemas.microsoft.com/office/powerpoint/2010/main" val="214737278"/>
              </p:ext>
            </p:extLst>
          </p:nvPr>
        </p:nvGraphicFramePr>
        <p:xfrm>
          <a:off x="397934" y="1261533"/>
          <a:ext cx="11269133" cy="4946048"/>
        </p:xfrm>
        <a:graphic>
          <a:graphicData uri="http://schemas.openxmlformats.org/drawingml/2006/table">
            <a:tbl>
              <a:tblPr firstRow="1" bandRow="1">
                <a:tableStyleId>{3C2FFA5D-87B4-456A-9821-1D502468CF0F}</a:tableStyleId>
              </a:tblPr>
              <a:tblGrid>
                <a:gridCol w="795866">
                  <a:extLst>
                    <a:ext uri="{9D8B030D-6E8A-4147-A177-3AD203B41FA5}">
                      <a16:colId xmlns:a16="http://schemas.microsoft.com/office/drawing/2014/main" val="3841141817"/>
                    </a:ext>
                  </a:extLst>
                </a:gridCol>
                <a:gridCol w="940751">
                  <a:extLst>
                    <a:ext uri="{9D8B030D-6E8A-4147-A177-3AD203B41FA5}">
                      <a16:colId xmlns:a16="http://schemas.microsoft.com/office/drawing/2014/main" val="2480934161"/>
                    </a:ext>
                  </a:extLst>
                </a:gridCol>
                <a:gridCol w="2273687">
                  <a:extLst>
                    <a:ext uri="{9D8B030D-6E8A-4147-A177-3AD203B41FA5}">
                      <a16:colId xmlns:a16="http://schemas.microsoft.com/office/drawing/2014/main" val="69953427"/>
                    </a:ext>
                  </a:extLst>
                </a:gridCol>
                <a:gridCol w="2020113">
                  <a:extLst>
                    <a:ext uri="{9D8B030D-6E8A-4147-A177-3AD203B41FA5}">
                      <a16:colId xmlns:a16="http://schemas.microsoft.com/office/drawing/2014/main" val="1254014593"/>
                    </a:ext>
                  </a:extLst>
                </a:gridCol>
                <a:gridCol w="1810811">
                  <a:extLst>
                    <a:ext uri="{9D8B030D-6E8A-4147-A177-3AD203B41FA5}">
                      <a16:colId xmlns:a16="http://schemas.microsoft.com/office/drawing/2014/main" val="3461774540"/>
                    </a:ext>
                  </a:extLst>
                </a:gridCol>
                <a:gridCol w="1818028">
                  <a:extLst>
                    <a:ext uri="{9D8B030D-6E8A-4147-A177-3AD203B41FA5}">
                      <a16:colId xmlns:a16="http://schemas.microsoft.com/office/drawing/2014/main" val="3492018336"/>
                    </a:ext>
                  </a:extLst>
                </a:gridCol>
                <a:gridCol w="1609877">
                  <a:extLst>
                    <a:ext uri="{9D8B030D-6E8A-4147-A177-3AD203B41FA5}">
                      <a16:colId xmlns:a16="http://schemas.microsoft.com/office/drawing/2014/main" val="735840668"/>
                    </a:ext>
                  </a:extLst>
                </a:gridCol>
              </a:tblGrid>
              <a:tr h="241930">
                <a:tc>
                  <a:txBody>
                    <a:bodyPr/>
                    <a:lstStyle/>
                    <a:p>
                      <a:r>
                        <a:rPr lang="en-US" sz="1400">
                          <a:latin typeface="Times New Roman" panose="02020603050405020304" pitchFamily="18" charset="0"/>
                          <a:cs typeface="Times New Roman" panose="02020603050405020304" pitchFamily="18" charset="0"/>
                        </a:rPr>
                        <a:t>Ref No.</a:t>
                      </a:r>
                      <a:endParaRPr lang="en-IN" sz="1400">
                        <a:latin typeface="Times New Roman" panose="02020603050405020304" pitchFamily="18" charset="0"/>
                        <a:cs typeface="Times New Roman" panose="02020603050405020304" pitchFamily="18" charset="0"/>
                      </a:endParaRPr>
                    </a:p>
                  </a:txBody>
                  <a:tcPr>
                    <a:solidFill>
                      <a:srgbClr val="0070C0"/>
                    </a:solidFill>
                  </a:tcPr>
                </a:tc>
                <a:tc>
                  <a:txBody>
                    <a:bodyPr/>
                    <a:lstStyle/>
                    <a:p>
                      <a:pPr algn="ctr"/>
                      <a:r>
                        <a:rPr lang="en-US" sz="1400">
                          <a:latin typeface="Times New Roman" panose="02020603050405020304" pitchFamily="18" charset="0"/>
                          <a:cs typeface="Times New Roman" panose="02020603050405020304" pitchFamily="18" charset="0"/>
                        </a:rPr>
                        <a:t>Date</a:t>
                      </a:r>
                      <a:endParaRPr lang="en-IN" sz="1400">
                        <a:latin typeface="Times New Roman" panose="02020603050405020304" pitchFamily="18" charset="0"/>
                        <a:cs typeface="Times New Roman" panose="02020603050405020304" pitchFamily="18" charset="0"/>
                      </a:endParaRPr>
                    </a:p>
                  </a:txBody>
                  <a:tcPr>
                    <a:solidFill>
                      <a:srgbClr val="0070C0"/>
                    </a:solidFill>
                  </a:tcPr>
                </a:tc>
                <a:tc>
                  <a:txBody>
                    <a:bodyPr/>
                    <a:lstStyle/>
                    <a:p>
                      <a:pPr algn="ctr"/>
                      <a:r>
                        <a:rPr lang="en-US" sz="1400">
                          <a:latin typeface="Times New Roman" panose="02020603050405020304" pitchFamily="18" charset="0"/>
                          <a:cs typeface="Times New Roman" panose="02020603050405020304" pitchFamily="18" charset="0"/>
                        </a:rPr>
                        <a:t>Paper Name</a:t>
                      </a:r>
                      <a:endParaRPr lang="en-IN" sz="1400">
                        <a:latin typeface="Times New Roman" panose="02020603050405020304" pitchFamily="18" charset="0"/>
                        <a:cs typeface="Times New Roman" panose="02020603050405020304" pitchFamily="18" charset="0"/>
                      </a:endParaRPr>
                    </a:p>
                  </a:txBody>
                  <a:tcPr>
                    <a:solidFill>
                      <a:srgbClr val="0070C0"/>
                    </a:solidFill>
                  </a:tcPr>
                </a:tc>
                <a:tc>
                  <a:txBody>
                    <a:bodyPr/>
                    <a:lstStyle/>
                    <a:p>
                      <a:pPr algn="ctr"/>
                      <a:r>
                        <a:rPr lang="en-US" sz="1400">
                          <a:latin typeface="Times New Roman" panose="02020603050405020304" pitchFamily="18" charset="0"/>
                          <a:cs typeface="Times New Roman" panose="02020603050405020304" pitchFamily="18" charset="0"/>
                        </a:rPr>
                        <a:t>Dataset</a:t>
                      </a:r>
                      <a:endParaRPr lang="en-IN" sz="1400">
                        <a:latin typeface="Times New Roman" panose="02020603050405020304" pitchFamily="18" charset="0"/>
                        <a:cs typeface="Times New Roman" panose="02020603050405020304" pitchFamily="18" charset="0"/>
                      </a:endParaRPr>
                    </a:p>
                  </a:txBody>
                  <a:tcPr>
                    <a:solidFill>
                      <a:srgbClr val="0070C0"/>
                    </a:solidFill>
                  </a:tcPr>
                </a:tc>
                <a:tc>
                  <a:txBody>
                    <a:bodyPr/>
                    <a:lstStyle/>
                    <a:p>
                      <a:pPr algn="ctr"/>
                      <a:r>
                        <a:rPr lang="en-US" sz="1400">
                          <a:latin typeface="Times New Roman" panose="02020603050405020304" pitchFamily="18" charset="0"/>
                          <a:cs typeface="Times New Roman" panose="02020603050405020304" pitchFamily="18" charset="0"/>
                        </a:rPr>
                        <a:t>Results</a:t>
                      </a:r>
                      <a:endParaRPr lang="en-IN" sz="1400">
                        <a:latin typeface="Times New Roman" panose="02020603050405020304" pitchFamily="18" charset="0"/>
                        <a:cs typeface="Times New Roman" panose="02020603050405020304" pitchFamily="18" charset="0"/>
                      </a:endParaRPr>
                    </a:p>
                  </a:txBody>
                  <a:tcPr>
                    <a:solidFill>
                      <a:srgbClr val="0070C0"/>
                    </a:solidFill>
                  </a:tcPr>
                </a:tc>
                <a:tc>
                  <a:txBody>
                    <a:bodyPr/>
                    <a:lstStyle/>
                    <a:p>
                      <a:pPr algn="ctr"/>
                      <a:r>
                        <a:rPr lang="en-US" sz="1400">
                          <a:latin typeface="Times New Roman" panose="02020603050405020304" pitchFamily="18" charset="0"/>
                          <a:cs typeface="Times New Roman" panose="02020603050405020304" pitchFamily="18" charset="0"/>
                        </a:rPr>
                        <a:t>Methodology</a:t>
                      </a:r>
                      <a:endParaRPr lang="en-IN" sz="1400">
                        <a:latin typeface="Times New Roman" panose="02020603050405020304" pitchFamily="18" charset="0"/>
                        <a:cs typeface="Times New Roman" panose="02020603050405020304" pitchFamily="18" charset="0"/>
                      </a:endParaRPr>
                    </a:p>
                  </a:txBody>
                  <a:tcPr>
                    <a:solidFill>
                      <a:srgbClr val="0070C0"/>
                    </a:solidFill>
                  </a:tcPr>
                </a:tc>
                <a:tc>
                  <a:txBody>
                    <a:bodyPr/>
                    <a:lstStyle/>
                    <a:p>
                      <a:pPr algn="ctr"/>
                      <a:r>
                        <a:rPr lang="en-US" sz="1400">
                          <a:latin typeface="Times New Roman" panose="02020603050405020304" pitchFamily="18" charset="0"/>
                          <a:cs typeface="Times New Roman" panose="02020603050405020304" pitchFamily="18" charset="0"/>
                        </a:rPr>
                        <a:t>Limitation</a:t>
                      </a:r>
                      <a:endParaRPr lang="en-IN" sz="1400">
                        <a:latin typeface="Times New Roman" panose="02020603050405020304" pitchFamily="18" charset="0"/>
                        <a:cs typeface="Times New Roman" panose="02020603050405020304" pitchFamily="18" charset="0"/>
                      </a:endParaRPr>
                    </a:p>
                  </a:txBody>
                  <a:tcPr>
                    <a:solidFill>
                      <a:srgbClr val="0070C0"/>
                    </a:solidFill>
                  </a:tcPr>
                </a:tc>
                <a:extLst>
                  <a:ext uri="{0D108BD9-81ED-4DB2-BD59-A6C34878D82A}">
                    <a16:rowId xmlns:a16="http://schemas.microsoft.com/office/drawing/2014/main" val="302104567"/>
                  </a:ext>
                </a:extLst>
              </a:tr>
              <a:tr h="2585357">
                <a:tc>
                  <a:txBody>
                    <a:bodyPr/>
                    <a:lstStyle/>
                    <a:p>
                      <a:pPr algn="ctr"/>
                      <a:r>
                        <a:rPr lang="en-IN" sz="1200" b="1">
                          <a:latin typeface="Times New Roman" panose="02020603050405020304" pitchFamily="18" charset="0"/>
                          <a:cs typeface="Times New Roman" panose="02020603050405020304" pitchFamily="18" charset="0"/>
                        </a:rPr>
                        <a:t>[5]</a:t>
                      </a:r>
                    </a:p>
                  </a:txBody>
                  <a:tcPr/>
                </a:tc>
                <a:tc>
                  <a:txBody>
                    <a:bodyPr/>
                    <a:lstStyle/>
                    <a:p>
                      <a:pPr algn="ctr"/>
                      <a:r>
                        <a:rPr lang="en-IN" sz="1400">
                          <a:latin typeface="Times New Roman" panose="02020603050405020304" pitchFamily="18" charset="0"/>
                          <a:cs typeface="Times New Roman" panose="02020603050405020304" pitchFamily="18" charset="0"/>
                        </a:rPr>
                        <a:t>2024</a:t>
                      </a:r>
                    </a:p>
                  </a:txBody>
                  <a:tcPr/>
                </a:tc>
                <a:tc>
                  <a:txBody>
                    <a:bodyPr/>
                    <a:lstStyle/>
                    <a:p>
                      <a:pPr algn="ctr"/>
                      <a:r>
                        <a:rPr lang="en-US" sz="1200">
                          <a:latin typeface="Times New Roman" panose="02020603050405020304" pitchFamily="18" charset="0"/>
                          <a:cs typeface="Times New Roman" panose="02020603050405020304" pitchFamily="18" charset="0"/>
                        </a:rPr>
                        <a:t>Multimodal Affective Communication Analysis: Fusing Speech Emotion and Text Sentiment Using Machine Learning</a:t>
                      </a:r>
                      <a:endParaRPr lang="en-IN" sz="1200">
                        <a:latin typeface="Times New Roman" panose="02020603050405020304" pitchFamily="18" charset="0"/>
                        <a:cs typeface="Times New Roman" panose="02020603050405020304" pitchFamily="18" charset="0"/>
                      </a:endParaRPr>
                    </a:p>
                  </a:txBody>
                  <a:tcPr/>
                </a:tc>
                <a:tc>
                  <a:txBody>
                    <a:bodyPr/>
                    <a:lstStyle/>
                    <a:p>
                      <a:pPr algn="ctr"/>
                      <a:r>
                        <a:rPr lang="en-US" sz="1200">
                          <a:latin typeface="Times New Roman" panose="02020603050405020304" pitchFamily="18" charset="0"/>
                          <a:cs typeface="Times New Roman" panose="02020603050405020304" pitchFamily="18" charset="0"/>
                        </a:rPr>
                        <a:t>EmoUERJ, ESD.</a:t>
                      </a:r>
                      <a:endParaRPr lang="en-IN" sz="1200">
                        <a:latin typeface="Times New Roman" panose="02020603050405020304" pitchFamily="18" charset="0"/>
                        <a:cs typeface="Times New Roman" panose="02020603050405020304" pitchFamily="18" charset="0"/>
                      </a:endParaRPr>
                    </a:p>
                  </a:txBody>
                  <a:tcPr/>
                </a:tc>
                <a:tc>
                  <a:txBody>
                    <a:bodyPr/>
                    <a:lstStyle/>
                    <a:p>
                      <a:pPr algn="ctr"/>
                      <a:r>
                        <a:rPr lang="sv-SE" sz="1200">
                          <a:latin typeface="Times New Roman" panose="02020603050405020304" pitchFamily="18" charset="0"/>
                          <a:cs typeface="Times New Roman" panose="02020603050405020304" pitchFamily="18" charset="0"/>
                        </a:rPr>
                        <a:t>DBMM: SER - 96% (EmoUERJ), 98% (ESD)</a:t>
                      </a:r>
                    </a:p>
                    <a:p>
                      <a:pPr algn="ctr"/>
                      <a:r>
                        <a:rPr lang="sv-SE" sz="1200">
                          <a:latin typeface="Times New Roman" panose="02020603050405020304" pitchFamily="18" charset="0"/>
                          <a:cs typeface="Times New Roman" panose="02020603050405020304" pitchFamily="18" charset="0"/>
                        </a:rPr>
                        <a:t>DBMM: Sentiment Analysis - 85% (EmoUERJ), 95% (ESD)</a:t>
                      </a:r>
                      <a:endParaRPr lang="en-IN" sz="1200">
                        <a:latin typeface="Times New Roman" panose="02020603050405020304" pitchFamily="18" charset="0"/>
                        <a:cs typeface="Times New Roman" panose="02020603050405020304" pitchFamily="18" charset="0"/>
                      </a:endParaRPr>
                    </a:p>
                  </a:txBody>
                  <a:tcPr/>
                </a:tc>
                <a:tc>
                  <a:txBody>
                    <a:bodyPr/>
                    <a:lstStyle/>
                    <a:p>
                      <a:pPr algn="ctr"/>
                      <a:r>
                        <a:rPr lang="en-US" sz="1200">
                          <a:latin typeface="Times New Roman" panose="02020603050405020304" pitchFamily="18" charset="0"/>
                          <a:cs typeface="Times New Roman" panose="02020603050405020304" pitchFamily="18" charset="0"/>
                        </a:rPr>
                        <a:t>The study combines SER and SA for enhanced emotional understanding, utilizing ML models like GNB, SVM, RF, MLP, and 1D-CNN. It introduces DBMM and 2L-DBMM for improved emotion and sentiment fusion.</a:t>
                      </a:r>
                      <a:endParaRPr lang="en-IN" sz="1200">
                        <a:latin typeface="Times New Roman" panose="02020603050405020304" pitchFamily="18" charset="0"/>
                        <a:cs typeface="Times New Roman" panose="02020603050405020304" pitchFamily="18" charset="0"/>
                      </a:endParaRPr>
                    </a:p>
                  </a:txBody>
                  <a:tcPr/>
                </a:tc>
                <a:tc>
                  <a:txBody>
                    <a:bodyPr/>
                    <a:lstStyle/>
                    <a:p>
                      <a:pPr algn="ctr"/>
                      <a:r>
                        <a:rPr lang="en-US" sz="1200">
                          <a:latin typeface="Times New Roman" panose="02020603050405020304" pitchFamily="18" charset="0"/>
                          <a:cs typeface="Times New Roman" panose="02020603050405020304" pitchFamily="18" charset="0"/>
                        </a:rPr>
                        <a:t>Focus on Sri Lankan youth and English speakers limits generalizability. Data variability and short duration affect long-term insights. Emotion models need refinement, larger samples, and vocal tone integration for better accuracy..</a:t>
                      </a:r>
                      <a:endParaRPr lang="en-IN" sz="120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600542506"/>
                  </a:ext>
                </a:extLst>
              </a:tr>
              <a:tr h="2055891">
                <a:tc>
                  <a:txBody>
                    <a:bodyPr/>
                    <a:lstStyle/>
                    <a:p>
                      <a:pPr algn="ctr"/>
                      <a:r>
                        <a:rPr lang="en-US" sz="1200" b="1">
                          <a:latin typeface="Times New Roman" panose="02020603050405020304" pitchFamily="18" charset="0"/>
                          <a:cs typeface="Times New Roman" panose="02020603050405020304" pitchFamily="18" charset="0"/>
                        </a:rPr>
                        <a:t>[6]</a:t>
                      </a:r>
                      <a:endParaRPr lang="en-IN" sz="1200" b="1">
                        <a:latin typeface="Times New Roman" panose="02020603050405020304" pitchFamily="18" charset="0"/>
                        <a:cs typeface="Times New Roman" panose="02020603050405020304" pitchFamily="18" charset="0"/>
                      </a:endParaRPr>
                    </a:p>
                  </a:txBody>
                  <a:tcPr/>
                </a:tc>
                <a:tc>
                  <a:txBody>
                    <a:bodyPr/>
                    <a:lstStyle/>
                    <a:p>
                      <a:pPr algn="ctr"/>
                      <a:r>
                        <a:rPr lang="en-IN" sz="1200">
                          <a:latin typeface="Times New Roman" panose="02020603050405020304" pitchFamily="18" charset="0"/>
                          <a:cs typeface="Times New Roman" panose="02020603050405020304" pitchFamily="18" charset="0"/>
                        </a:rPr>
                        <a:t>2025</a:t>
                      </a:r>
                    </a:p>
                  </a:txBody>
                  <a:tcPr/>
                </a:tc>
                <a:tc>
                  <a:txBody>
                    <a:bodyPr/>
                    <a:lstStyle/>
                    <a:p>
                      <a:pPr algn="ctr"/>
                      <a:r>
                        <a:rPr lang="en-US" sz="1200">
                          <a:latin typeface="Times New Roman" panose="02020603050405020304" pitchFamily="18" charset="0"/>
                          <a:cs typeface="Times New Roman" panose="02020603050405020304" pitchFamily="18" charset="0"/>
                        </a:rPr>
                        <a:t>Multimodal Data Fusion for Depression Detection Approach</a:t>
                      </a:r>
                      <a:endParaRPr lang="en-IN" sz="1200">
                        <a:latin typeface="Times New Roman" panose="02020603050405020304" pitchFamily="18" charset="0"/>
                        <a:cs typeface="Times New Roman" panose="02020603050405020304" pitchFamily="18" charset="0"/>
                      </a:endParaRPr>
                    </a:p>
                  </a:txBody>
                  <a:tcPr/>
                </a:tc>
                <a:tc>
                  <a:txBody>
                    <a:bodyPr/>
                    <a:lstStyle/>
                    <a:p>
                      <a:pPr algn="ctr"/>
                      <a:r>
                        <a:rPr lang="en-US" sz="1200">
                          <a:latin typeface="Times New Roman" panose="02020603050405020304" pitchFamily="18" charset="0"/>
                          <a:cs typeface="Times New Roman" panose="02020603050405020304" pitchFamily="18" charset="0"/>
                        </a:rPr>
                        <a:t>DAIC-WOZ, EDAIC-WOZ</a:t>
                      </a:r>
                      <a:endParaRPr lang="en-IN" sz="1200">
                        <a:latin typeface="Times New Roman" panose="02020603050405020304" pitchFamily="18" charset="0"/>
                        <a:cs typeface="Times New Roman" panose="02020603050405020304" pitchFamily="18" charset="0"/>
                      </a:endParaRPr>
                    </a:p>
                  </a:txBody>
                  <a:tcPr/>
                </a:tc>
                <a:tc>
                  <a:txBody>
                    <a:bodyPr/>
                    <a:lstStyle/>
                    <a:p>
                      <a:pPr algn="ctr"/>
                      <a:r>
                        <a:rPr lang="en-US" sz="1200">
                          <a:latin typeface="Times New Roman" panose="02020603050405020304" pitchFamily="18" charset="0"/>
                          <a:cs typeface="Times New Roman" panose="02020603050405020304" pitchFamily="18" charset="0"/>
                        </a:rPr>
                        <a:t>Accuracy - 86%, AUC Score - 0.73</a:t>
                      </a:r>
                      <a:endParaRPr lang="en-IN" sz="1200">
                        <a:latin typeface="Times New Roman" panose="02020603050405020304" pitchFamily="18" charset="0"/>
                        <a:cs typeface="Times New Roman" panose="02020603050405020304" pitchFamily="18" charset="0"/>
                      </a:endParaRPr>
                    </a:p>
                  </a:txBody>
                  <a:tcPr/>
                </a:tc>
                <a:tc>
                  <a:txBody>
                    <a:bodyPr/>
                    <a:lstStyle/>
                    <a:p>
                      <a:pPr algn="ctr"/>
                      <a:r>
                        <a:rPr lang="en-US" sz="1200">
                          <a:latin typeface="Times New Roman" panose="02020603050405020304" pitchFamily="18" charset="0"/>
                          <a:cs typeface="Times New Roman" panose="02020603050405020304" pitchFamily="18" charset="0"/>
                        </a:rPr>
                        <a:t>The study used early and late fusion networks with CNN, Bi-LSTM, and self-attention for multimodal depression detection.</a:t>
                      </a:r>
                      <a:endParaRPr lang="en-IN" sz="1200">
                        <a:latin typeface="Times New Roman" panose="02020603050405020304" pitchFamily="18" charset="0"/>
                        <a:cs typeface="Times New Roman" panose="02020603050405020304" pitchFamily="18" charset="0"/>
                      </a:endParaRPr>
                    </a:p>
                  </a:txBody>
                  <a:tcPr/>
                </a:tc>
                <a:tc>
                  <a:txBody>
                    <a:bodyPr/>
                    <a:lstStyle/>
                    <a:p>
                      <a:pPr algn="ctr"/>
                      <a:r>
                        <a:rPr lang="en-US" sz="1200">
                          <a:latin typeface="Times New Roman" panose="02020603050405020304" pitchFamily="18" charset="0"/>
                          <a:cs typeface="Times New Roman" panose="02020603050405020304" pitchFamily="18" charset="0"/>
                        </a:rPr>
                        <a:t>The study faces limitations in transcript accuracy, lack of speaker separation, complex preprocessing for early fusion, and low accuracy in some reviewed models.</a:t>
                      </a:r>
                      <a:endParaRPr lang="en-IN" sz="120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410851407"/>
                  </a:ext>
                </a:extLst>
              </a:tr>
            </a:tbl>
          </a:graphicData>
        </a:graphic>
      </p:graphicFrame>
    </p:spTree>
    <p:extLst>
      <p:ext uri="{BB962C8B-B14F-4D97-AF65-F5344CB8AC3E}">
        <p14:creationId xmlns:p14="http://schemas.microsoft.com/office/powerpoint/2010/main" val="36900396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7">
          <a:extLst>
            <a:ext uri="{FF2B5EF4-FFF2-40B4-BE49-F238E27FC236}">
              <a16:creationId xmlns:a16="http://schemas.microsoft.com/office/drawing/2014/main" id="{6509AD64-522A-13C0-4070-A974E57356BE}"/>
            </a:ext>
          </a:extLst>
        </p:cNvPr>
        <p:cNvGrpSpPr/>
        <p:nvPr/>
      </p:nvGrpSpPr>
      <p:grpSpPr>
        <a:xfrm>
          <a:off x="0" y="0"/>
          <a:ext cx="0" cy="0"/>
          <a:chOff x="0" y="0"/>
          <a:chExt cx="0" cy="0"/>
        </a:xfrm>
      </p:grpSpPr>
      <p:sp>
        <p:nvSpPr>
          <p:cNvPr id="68" name="Google Shape;68;p9">
            <a:extLst>
              <a:ext uri="{FF2B5EF4-FFF2-40B4-BE49-F238E27FC236}">
                <a16:creationId xmlns:a16="http://schemas.microsoft.com/office/drawing/2014/main" id="{7EEBE116-C13C-4721-4F81-984B905E1502}"/>
              </a:ext>
            </a:extLst>
          </p:cNvPr>
          <p:cNvSpPr txBox="1">
            <a:spLocks noGrp="1"/>
          </p:cNvSpPr>
          <p:nvPr>
            <p:ph type="title"/>
          </p:nvPr>
        </p:nvSpPr>
        <p:spPr>
          <a:xfrm>
            <a:off x="534246" y="248017"/>
            <a:ext cx="3707553" cy="505267"/>
          </a:xfrm>
          <a:prstGeom prst="rect">
            <a:avLst/>
          </a:prstGeom>
          <a:noFill/>
          <a:ln>
            <a:noFill/>
          </a:ln>
        </p:spPr>
        <p:txBody>
          <a:bodyPr spcFirstLastPara="1" wrap="square" lIns="0" tIns="12700" rIns="0" bIns="0" anchor="ctr" anchorCtr="0">
            <a:spAutoFit/>
          </a:bodyPr>
          <a:lstStyle/>
          <a:p>
            <a:pPr marL="12700" lvl="0" indent="0" algn="l" rtl="0">
              <a:lnSpc>
                <a:spcPct val="100000"/>
              </a:lnSpc>
              <a:spcBef>
                <a:spcPts val="0"/>
              </a:spcBef>
              <a:spcAft>
                <a:spcPts val="0"/>
              </a:spcAft>
              <a:buClr>
                <a:srgbClr val="04A2B9"/>
              </a:buClr>
              <a:buSzPts val="2400"/>
              <a:buFont typeface="Proxima Nova"/>
              <a:buNone/>
            </a:pPr>
            <a:r>
              <a:rPr lang="en-US" sz="3200">
                <a:solidFill>
                  <a:srgbClr val="0070C0"/>
                </a:solidFill>
                <a:latin typeface="Times New Roman" panose="02020603050405020304" pitchFamily="18" charset="0"/>
                <a:ea typeface="Proxima Nova"/>
                <a:cs typeface="Times New Roman" panose="02020603050405020304" pitchFamily="18" charset="0"/>
                <a:sym typeface="Proxima Nova"/>
              </a:rPr>
              <a:t>Literature Review</a:t>
            </a:r>
            <a:endParaRPr sz="3200">
              <a:solidFill>
                <a:srgbClr val="0070C0"/>
              </a:solidFill>
              <a:latin typeface="Times New Roman" panose="02020603050405020304" pitchFamily="18" charset="0"/>
              <a:ea typeface="Proxima Nova"/>
              <a:cs typeface="Times New Roman" panose="02020603050405020304" pitchFamily="18" charset="0"/>
              <a:sym typeface="Proxima Nova"/>
            </a:endParaRPr>
          </a:p>
        </p:txBody>
      </p:sp>
      <p:graphicFrame>
        <p:nvGraphicFramePr>
          <p:cNvPr id="4" name="Table 3">
            <a:extLst>
              <a:ext uri="{FF2B5EF4-FFF2-40B4-BE49-F238E27FC236}">
                <a16:creationId xmlns:a16="http://schemas.microsoft.com/office/drawing/2014/main" id="{78CD9A39-62F9-8877-BF72-EE090DC4FB18}"/>
              </a:ext>
            </a:extLst>
          </p:cNvPr>
          <p:cNvGraphicFramePr>
            <a:graphicFrameLocks noGrp="1"/>
          </p:cNvGraphicFramePr>
          <p:nvPr>
            <p:extLst>
              <p:ext uri="{D42A27DB-BD31-4B8C-83A1-F6EECF244321}">
                <p14:modId xmlns:p14="http://schemas.microsoft.com/office/powerpoint/2010/main" val="3061272734"/>
              </p:ext>
            </p:extLst>
          </p:nvPr>
        </p:nvGraphicFramePr>
        <p:xfrm>
          <a:off x="313268" y="990601"/>
          <a:ext cx="11269133" cy="5743971"/>
        </p:xfrm>
        <a:graphic>
          <a:graphicData uri="http://schemas.openxmlformats.org/drawingml/2006/table">
            <a:tbl>
              <a:tblPr firstRow="1" bandRow="1">
                <a:tableStyleId>{3C2FFA5D-87B4-456A-9821-1D502468CF0F}</a:tableStyleId>
              </a:tblPr>
              <a:tblGrid>
                <a:gridCol w="795866">
                  <a:extLst>
                    <a:ext uri="{9D8B030D-6E8A-4147-A177-3AD203B41FA5}">
                      <a16:colId xmlns:a16="http://schemas.microsoft.com/office/drawing/2014/main" val="3841141817"/>
                    </a:ext>
                  </a:extLst>
                </a:gridCol>
                <a:gridCol w="940751">
                  <a:extLst>
                    <a:ext uri="{9D8B030D-6E8A-4147-A177-3AD203B41FA5}">
                      <a16:colId xmlns:a16="http://schemas.microsoft.com/office/drawing/2014/main" val="2480934161"/>
                    </a:ext>
                  </a:extLst>
                </a:gridCol>
                <a:gridCol w="2273687">
                  <a:extLst>
                    <a:ext uri="{9D8B030D-6E8A-4147-A177-3AD203B41FA5}">
                      <a16:colId xmlns:a16="http://schemas.microsoft.com/office/drawing/2014/main" val="69953427"/>
                    </a:ext>
                  </a:extLst>
                </a:gridCol>
                <a:gridCol w="2020113">
                  <a:extLst>
                    <a:ext uri="{9D8B030D-6E8A-4147-A177-3AD203B41FA5}">
                      <a16:colId xmlns:a16="http://schemas.microsoft.com/office/drawing/2014/main" val="1254014593"/>
                    </a:ext>
                  </a:extLst>
                </a:gridCol>
                <a:gridCol w="1810811">
                  <a:extLst>
                    <a:ext uri="{9D8B030D-6E8A-4147-A177-3AD203B41FA5}">
                      <a16:colId xmlns:a16="http://schemas.microsoft.com/office/drawing/2014/main" val="3461774540"/>
                    </a:ext>
                  </a:extLst>
                </a:gridCol>
                <a:gridCol w="1818028">
                  <a:extLst>
                    <a:ext uri="{9D8B030D-6E8A-4147-A177-3AD203B41FA5}">
                      <a16:colId xmlns:a16="http://schemas.microsoft.com/office/drawing/2014/main" val="3492018336"/>
                    </a:ext>
                  </a:extLst>
                </a:gridCol>
                <a:gridCol w="1609877">
                  <a:extLst>
                    <a:ext uri="{9D8B030D-6E8A-4147-A177-3AD203B41FA5}">
                      <a16:colId xmlns:a16="http://schemas.microsoft.com/office/drawing/2014/main" val="735840668"/>
                    </a:ext>
                  </a:extLst>
                </a:gridCol>
              </a:tblGrid>
              <a:tr h="241930">
                <a:tc>
                  <a:txBody>
                    <a:bodyPr/>
                    <a:lstStyle/>
                    <a:p>
                      <a:r>
                        <a:rPr lang="en-US" sz="1400">
                          <a:latin typeface="Times New Roman" panose="02020603050405020304" pitchFamily="18" charset="0"/>
                          <a:cs typeface="Times New Roman" panose="02020603050405020304" pitchFamily="18" charset="0"/>
                        </a:rPr>
                        <a:t>Ref No.</a:t>
                      </a:r>
                      <a:endParaRPr lang="en-IN" sz="1400">
                        <a:latin typeface="Times New Roman" panose="02020603050405020304" pitchFamily="18" charset="0"/>
                        <a:cs typeface="Times New Roman" panose="02020603050405020304" pitchFamily="18" charset="0"/>
                      </a:endParaRPr>
                    </a:p>
                  </a:txBody>
                  <a:tcPr>
                    <a:solidFill>
                      <a:srgbClr val="0070C0"/>
                    </a:solidFill>
                  </a:tcPr>
                </a:tc>
                <a:tc>
                  <a:txBody>
                    <a:bodyPr/>
                    <a:lstStyle/>
                    <a:p>
                      <a:pPr algn="ctr"/>
                      <a:r>
                        <a:rPr lang="en-US" sz="1400">
                          <a:latin typeface="Times New Roman" panose="02020603050405020304" pitchFamily="18" charset="0"/>
                          <a:cs typeface="Times New Roman" panose="02020603050405020304" pitchFamily="18" charset="0"/>
                        </a:rPr>
                        <a:t>Date</a:t>
                      </a:r>
                      <a:endParaRPr lang="en-IN" sz="1400">
                        <a:latin typeface="Times New Roman" panose="02020603050405020304" pitchFamily="18" charset="0"/>
                        <a:cs typeface="Times New Roman" panose="02020603050405020304" pitchFamily="18" charset="0"/>
                      </a:endParaRPr>
                    </a:p>
                  </a:txBody>
                  <a:tcPr>
                    <a:solidFill>
                      <a:srgbClr val="0070C0"/>
                    </a:solidFill>
                  </a:tcPr>
                </a:tc>
                <a:tc>
                  <a:txBody>
                    <a:bodyPr/>
                    <a:lstStyle/>
                    <a:p>
                      <a:pPr algn="ctr"/>
                      <a:r>
                        <a:rPr lang="en-US" sz="1400">
                          <a:latin typeface="Times New Roman" panose="02020603050405020304" pitchFamily="18" charset="0"/>
                          <a:cs typeface="Times New Roman" panose="02020603050405020304" pitchFamily="18" charset="0"/>
                        </a:rPr>
                        <a:t>Paper Name</a:t>
                      </a:r>
                      <a:endParaRPr lang="en-IN" sz="1400">
                        <a:latin typeface="Times New Roman" panose="02020603050405020304" pitchFamily="18" charset="0"/>
                        <a:cs typeface="Times New Roman" panose="02020603050405020304" pitchFamily="18" charset="0"/>
                      </a:endParaRPr>
                    </a:p>
                  </a:txBody>
                  <a:tcPr>
                    <a:solidFill>
                      <a:srgbClr val="0070C0"/>
                    </a:solidFill>
                  </a:tcPr>
                </a:tc>
                <a:tc>
                  <a:txBody>
                    <a:bodyPr/>
                    <a:lstStyle/>
                    <a:p>
                      <a:pPr algn="ctr"/>
                      <a:r>
                        <a:rPr lang="en-US" sz="1400">
                          <a:latin typeface="Times New Roman" panose="02020603050405020304" pitchFamily="18" charset="0"/>
                          <a:cs typeface="Times New Roman" panose="02020603050405020304" pitchFamily="18" charset="0"/>
                        </a:rPr>
                        <a:t>Dataset</a:t>
                      </a:r>
                      <a:endParaRPr lang="en-IN" sz="1400">
                        <a:latin typeface="Times New Roman" panose="02020603050405020304" pitchFamily="18" charset="0"/>
                        <a:cs typeface="Times New Roman" panose="02020603050405020304" pitchFamily="18" charset="0"/>
                      </a:endParaRPr>
                    </a:p>
                  </a:txBody>
                  <a:tcPr>
                    <a:solidFill>
                      <a:srgbClr val="0070C0"/>
                    </a:solidFill>
                  </a:tcPr>
                </a:tc>
                <a:tc>
                  <a:txBody>
                    <a:bodyPr/>
                    <a:lstStyle/>
                    <a:p>
                      <a:pPr algn="ctr"/>
                      <a:r>
                        <a:rPr lang="en-US" sz="1400">
                          <a:latin typeface="Times New Roman" panose="02020603050405020304" pitchFamily="18" charset="0"/>
                          <a:cs typeface="Times New Roman" panose="02020603050405020304" pitchFamily="18" charset="0"/>
                        </a:rPr>
                        <a:t>Results</a:t>
                      </a:r>
                      <a:endParaRPr lang="en-IN" sz="1400">
                        <a:latin typeface="Times New Roman" panose="02020603050405020304" pitchFamily="18" charset="0"/>
                        <a:cs typeface="Times New Roman" panose="02020603050405020304" pitchFamily="18" charset="0"/>
                      </a:endParaRPr>
                    </a:p>
                  </a:txBody>
                  <a:tcPr>
                    <a:solidFill>
                      <a:srgbClr val="0070C0"/>
                    </a:solidFill>
                  </a:tcPr>
                </a:tc>
                <a:tc>
                  <a:txBody>
                    <a:bodyPr/>
                    <a:lstStyle/>
                    <a:p>
                      <a:pPr algn="ctr"/>
                      <a:r>
                        <a:rPr lang="en-US" sz="1400">
                          <a:latin typeface="Times New Roman" panose="02020603050405020304" pitchFamily="18" charset="0"/>
                          <a:cs typeface="Times New Roman" panose="02020603050405020304" pitchFamily="18" charset="0"/>
                        </a:rPr>
                        <a:t>Methodology</a:t>
                      </a:r>
                      <a:endParaRPr lang="en-IN" sz="1400">
                        <a:latin typeface="Times New Roman" panose="02020603050405020304" pitchFamily="18" charset="0"/>
                        <a:cs typeface="Times New Roman" panose="02020603050405020304" pitchFamily="18" charset="0"/>
                      </a:endParaRPr>
                    </a:p>
                  </a:txBody>
                  <a:tcPr>
                    <a:solidFill>
                      <a:srgbClr val="0070C0"/>
                    </a:solidFill>
                  </a:tcPr>
                </a:tc>
                <a:tc>
                  <a:txBody>
                    <a:bodyPr/>
                    <a:lstStyle/>
                    <a:p>
                      <a:pPr algn="ctr"/>
                      <a:r>
                        <a:rPr lang="en-US" sz="1400">
                          <a:latin typeface="Times New Roman" panose="02020603050405020304" pitchFamily="18" charset="0"/>
                          <a:cs typeface="Times New Roman" panose="02020603050405020304" pitchFamily="18" charset="0"/>
                        </a:rPr>
                        <a:t>Limitation</a:t>
                      </a:r>
                      <a:endParaRPr lang="en-IN" sz="1400">
                        <a:latin typeface="Times New Roman" panose="02020603050405020304" pitchFamily="18" charset="0"/>
                        <a:cs typeface="Times New Roman" panose="02020603050405020304" pitchFamily="18" charset="0"/>
                      </a:endParaRPr>
                    </a:p>
                  </a:txBody>
                  <a:tcPr>
                    <a:solidFill>
                      <a:srgbClr val="0070C0"/>
                    </a:solidFill>
                  </a:tcPr>
                </a:tc>
                <a:extLst>
                  <a:ext uri="{0D108BD9-81ED-4DB2-BD59-A6C34878D82A}">
                    <a16:rowId xmlns:a16="http://schemas.microsoft.com/office/drawing/2014/main" val="302104567"/>
                  </a:ext>
                </a:extLst>
              </a:tr>
              <a:tr h="2416418">
                <a:tc>
                  <a:txBody>
                    <a:bodyPr/>
                    <a:lstStyle/>
                    <a:p>
                      <a:pPr algn="ctr"/>
                      <a:r>
                        <a:rPr lang="en-IN" sz="1200" b="1">
                          <a:latin typeface="Times New Roman" panose="02020603050405020304" pitchFamily="18" charset="0"/>
                          <a:cs typeface="Times New Roman" panose="02020603050405020304" pitchFamily="18" charset="0"/>
                        </a:rPr>
                        <a:t>[7]</a:t>
                      </a:r>
                    </a:p>
                  </a:txBody>
                  <a:tcPr/>
                </a:tc>
                <a:tc>
                  <a:txBody>
                    <a:bodyPr/>
                    <a:lstStyle/>
                    <a:p>
                      <a:pPr algn="ctr"/>
                      <a:r>
                        <a:rPr lang="en-IN" sz="1200">
                          <a:latin typeface="Times New Roman" panose="02020603050405020304" pitchFamily="18" charset="0"/>
                          <a:cs typeface="Times New Roman" panose="02020603050405020304" pitchFamily="18" charset="0"/>
                        </a:rPr>
                        <a:t>2024</a:t>
                      </a:r>
                    </a:p>
                  </a:txBody>
                  <a:tcPr/>
                </a:tc>
                <a:tc>
                  <a:txBody>
                    <a:bodyPr/>
                    <a:lstStyle/>
                    <a:p>
                      <a:pPr algn="ctr"/>
                      <a:r>
                        <a:rPr lang="en-US" sz="1200">
                          <a:latin typeface="Times New Roman" panose="02020603050405020304" pitchFamily="18" charset="0"/>
                          <a:cs typeface="Times New Roman" panose="02020603050405020304" pitchFamily="18" charset="0"/>
                        </a:rPr>
                        <a:t>FPT-Former: A Flexible Parallel Transformer of Recognizing Depression by Using Audiovisual Expert-Knowledge-Based Multimodal Measures</a:t>
                      </a:r>
                      <a:endParaRPr lang="en-IN" sz="1200">
                        <a:latin typeface="Times New Roman" panose="02020603050405020304" pitchFamily="18" charset="0"/>
                        <a:cs typeface="Times New Roman" panose="02020603050405020304" pitchFamily="18" charset="0"/>
                      </a:endParaRPr>
                    </a:p>
                  </a:txBody>
                  <a:tcPr/>
                </a:tc>
                <a:tc>
                  <a:txBody>
                    <a:bodyPr/>
                    <a:lstStyle/>
                    <a:p>
                      <a:pPr algn="ctr"/>
                      <a:r>
                        <a:rPr lang="en-US" sz="1200">
                          <a:latin typeface="Times New Roman" panose="02020603050405020304" pitchFamily="18" charset="0"/>
                          <a:cs typeface="Times New Roman" panose="02020603050405020304" pitchFamily="18" charset="0"/>
                        </a:rPr>
                        <a:t>Extended Distress Analysis Interview Corpus (E-DAIC) </a:t>
                      </a:r>
                      <a:endParaRPr lang="en-IN" sz="1200">
                        <a:latin typeface="Times New Roman" panose="02020603050405020304" pitchFamily="18" charset="0"/>
                        <a:cs typeface="Times New Roman" panose="02020603050405020304" pitchFamily="18" charset="0"/>
                      </a:endParaRPr>
                    </a:p>
                  </a:txBody>
                  <a:tcPr/>
                </a:tc>
                <a:tc>
                  <a:txBody>
                    <a:bodyPr/>
                    <a:lstStyle/>
                    <a:p>
                      <a:pPr algn="ctr"/>
                      <a:r>
                        <a:rPr lang="sv-SE" sz="1200">
                          <a:latin typeface="Times New Roman" panose="02020603050405020304" pitchFamily="18" charset="0"/>
                          <a:cs typeface="Times New Roman" panose="02020603050405020304" pitchFamily="18" charset="0"/>
                        </a:rPr>
                        <a:t>RMSE - 4.80, MAE - 4.58, Depression Classification Accuracy (PHQ-8 ≥ 10) - 0.79</a:t>
                      </a:r>
                      <a:endParaRPr lang="en-IN" sz="1200">
                        <a:latin typeface="Times New Roman" panose="02020603050405020304" pitchFamily="18" charset="0"/>
                        <a:cs typeface="Times New Roman" panose="02020603050405020304" pitchFamily="18" charset="0"/>
                      </a:endParaRPr>
                    </a:p>
                  </a:txBody>
                  <a:tcPr/>
                </a:tc>
                <a:tc>
                  <a:txBody>
                    <a:bodyPr/>
                    <a:lstStyle/>
                    <a:p>
                      <a:pPr algn="ctr"/>
                      <a:r>
                        <a:rPr lang="en-US" sz="1200">
                          <a:latin typeface="Times New Roman" panose="02020603050405020304" pitchFamily="18" charset="0"/>
                          <a:cs typeface="Times New Roman" panose="02020603050405020304" pitchFamily="18" charset="0"/>
                        </a:rPr>
                        <a:t>The study employs the FPT model for multimodal depression analysis using the E-DAIC dataset, integrating visual, audio, and textual features extracted via OpenFace 2.1.0 and OpenSMILE, with expert-knowledge-based descriptors as inputs, and evaluated using 10-fold cross-validation, demonstrating the effectiveness of three-modality fusion over single- and two-modality approaches.</a:t>
                      </a:r>
                      <a:endParaRPr lang="en-IN" sz="1200">
                        <a:latin typeface="Times New Roman" panose="02020603050405020304" pitchFamily="18" charset="0"/>
                        <a:cs typeface="Times New Roman" panose="02020603050405020304" pitchFamily="18" charset="0"/>
                      </a:endParaRPr>
                    </a:p>
                  </a:txBody>
                  <a:tcPr/>
                </a:tc>
                <a:tc>
                  <a:txBody>
                    <a:bodyPr/>
                    <a:lstStyle/>
                    <a:p>
                      <a:pPr algn="ctr"/>
                      <a:r>
                        <a:rPr lang="en-US" sz="1200">
                          <a:latin typeface="Times New Roman" panose="02020603050405020304" pitchFamily="18" charset="0"/>
                          <a:cs typeface="Times New Roman" panose="02020603050405020304" pitchFamily="18" charset="0"/>
                        </a:rPr>
                        <a:t>The FPT-Former model has limitations in comprehensiveness and accuracy for depression severity estimation, requiring future improvements for enhanced predictive capability.</a:t>
                      </a:r>
                      <a:endParaRPr lang="en-IN" sz="120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600542506"/>
                  </a:ext>
                </a:extLst>
              </a:tr>
              <a:tr h="2055891">
                <a:tc>
                  <a:txBody>
                    <a:bodyPr/>
                    <a:lstStyle/>
                    <a:p>
                      <a:pPr algn="ctr"/>
                      <a:r>
                        <a:rPr lang="en-US" sz="1200" b="1">
                          <a:latin typeface="Times New Roman" panose="02020603050405020304" pitchFamily="18" charset="0"/>
                          <a:cs typeface="Times New Roman" panose="02020603050405020304" pitchFamily="18" charset="0"/>
                        </a:rPr>
                        <a:t>[8]</a:t>
                      </a:r>
                      <a:endParaRPr lang="en-IN" sz="1200" b="1">
                        <a:latin typeface="Times New Roman" panose="02020603050405020304" pitchFamily="18" charset="0"/>
                        <a:cs typeface="Times New Roman" panose="02020603050405020304" pitchFamily="18" charset="0"/>
                      </a:endParaRPr>
                    </a:p>
                  </a:txBody>
                  <a:tcPr/>
                </a:tc>
                <a:tc>
                  <a:txBody>
                    <a:bodyPr/>
                    <a:lstStyle/>
                    <a:p>
                      <a:pPr algn="ctr"/>
                      <a:r>
                        <a:rPr lang="en-IN" sz="1200">
                          <a:latin typeface="Times New Roman" panose="02020603050405020304" pitchFamily="18" charset="0"/>
                          <a:cs typeface="Times New Roman" panose="02020603050405020304" pitchFamily="18" charset="0"/>
                        </a:rPr>
                        <a:t>2024</a:t>
                      </a:r>
                    </a:p>
                  </a:txBody>
                  <a:tcPr/>
                </a:tc>
                <a:tc>
                  <a:txBody>
                    <a:bodyPr/>
                    <a:lstStyle/>
                    <a:p>
                      <a:pPr algn="ctr"/>
                      <a:r>
                        <a:rPr lang="en-US" sz="1200">
                          <a:latin typeface="Times New Roman" panose="02020603050405020304" pitchFamily="18" charset="0"/>
                          <a:cs typeface="Times New Roman" panose="02020603050405020304" pitchFamily="18" charset="0"/>
                        </a:rPr>
                        <a:t>A Multimodal Fusion Network for Student Emotion </a:t>
                      </a:r>
                    </a:p>
                    <a:p>
                      <a:pPr algn="ctr"/>
                      <a:r>
                        <a:rPr lang="en-US" sz="1200">
                          <a:latin typeface="Times New Roman" panose="02020603050405020304" pitchFamily="18" charset="0"/>
                          <a:cs typeface="Times New Roman" panose="02020603050405020304" pitchFamily="18" charset="0"/>
                        </a:rPr>
                        <a:t>Recognition Based on Transformer and Tensor </a:t>
                      </a:r>
                      <a:endParaRPr lang="en-IN" sz="1200">
                        <a:latin typeface="Times New Roman" panose="02020603050405020304" pitchFamily="18" charset="0"/>
                        <a:cs typeface="Times New Roman" panose="02020603050405020304" pitchFamily="18" charset="0"/>
                      </a:endParaRPr>
                    </a:p>
                  </a:txBody>
                  <a:tcPr/>
                </a:tc>
                <a:tc>
                  <a:txBody>
                    <a:bodyPr/>
                    <a:lstStyle/>
                    <a:p>
                      <a:pPr algn="ctr"/>
                      <a:r>
                        <a:rPr lang="en-US" sz="1200">
                          <a:latin typeface="Times New Roman" panose="02020603050405020304" pitchFamily="18" charset="0"/>
                          <a:cs typeface="Times New Roman" panose="02020603050405020304" pitchFamily="18" charset="0"/>
                        </a:rPr>
                        <a:t>The study used WeChat messaging transcripts, including text and emoticon images, with 262 annotated messages from 191 users.</a:t>
                      </a:r>
                      <a:endParaRPr lang="en-IN" sz="1200">
                        <a:latin typeface="Times New Roman" panose="02020603050405020304" pitchFamily="18" charset="0"/>
                        <a:cs typeface="Times New Roman" panose="02020603050405020304" pitchFamily="18" charset="0"/>
                      </a:endParaRPr>
                    </a:p>
                  </a:txBody>
                  <a:tcPr/>
                </a:tc>
                <a:tc>
                  <a:txBody>
                    <a:bodyPr/>
                    <a:lstStyle/>
                    <a:p>
                      <a:pPr algn="ctr"/>
                      <a:r>
                        <a:rPr lang="en-US" sz="1200">
                          <a:latin typeface="Times New Roman" panose="02020603050405020304" pitchFamily="18" charset="0"/>
                          <a:cs typeface="Times New Roman" panose="02020603050405020304" pitchFamily="18" charset="0"/>
                        </a:rPr>
                        <a:t>Accuracy - 93.65%, AUC Score - 96.58%</a:t>
                      </a:r>
                      <a:endParaRPr lang="en-IN" sz="1200">
                        <a:latin typeface="Times New Roman" panose="02020603050405020304" pitchFamily="18" charset="0"/>
                        <a:cs typeface="Times New Roman" panose="02020603050405020304" pitchFamily="18" charset="0"/>
                      </a:endParaRPr>
                    </a:p>
                  </a:txBody>
                  <a:tcPr/>
                </a:tc>
                <a:tc>
                  <a:txBody>
                    <a:bodyPr/>
                    <a:lstStyle/>
                    <a:p>
                      <a:pPr algn="ctr"/>
                      <a:r>
                        <a:rPr lang="en-US" sz="1200">
                          <a:latin typeface="Times New Roman" panose="02020603050405020304" pitchFamily="18" charset="0"/>
                          <a:cs typeface="Times New Roman" panose="02020603050405020304" pitchFamily="18" charset="0"/>
                        </a:rPr>
                        <a:t>The study uses a multi-modal model based on the Transformer architecture and tensor product fusion, combining BERT for text and ViT for images, with early, late, and intermediate fusion techniques.</a:t>
                      </a:r>
                      <a:endParaRPr lang="en-IN" sz="1200">
                        <a:latin typeface="Times New Roman" panose="02020603050405020304" pitchFamily="18" charset="0"/>
                        <a:cs typeface="Times New Roman" panose="02020603050405020304" pitchFamily="18" charset="0"/>
                      </a:endParaRPr>
                    </a:p>
                  </a:txBody>
                  <a:tcPr/>
                </a:tc>
                <a:tc>
                  <a:txBody>
                    <a:bodyPr/>
                    <a:lstStyle/>
                    <a:p>
                      <a:pPr algn="ctr"/>
                      <a:r>
                        <a:rPr lang="en-US" sz="1200">
                          <a:latin typeface="Times New Roman" panose="02020603050405020304" pitchFamily="18" charset="0"/>
                          <a:cs typeface="Times New Roman" panose="02020603050405020304" pitchFamily="18" charset="0"/>
                        </a:rPr>
                        <a:t>The study's limitations include CLIP's poor generalization, ViLBERT's slow inference, the proposed model's high resource consumption, and a limited analysis of only two modalities.</a:t>
                      </a:r>
                      <a:endParaRPr lang="en-IN" sz="120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410851407"/>
                  </a:ext>
                </a:extLst>
              </a:tr>
            </a:tbl>
          </a:graphicData>
        </a:graphic>
      </p:graphicFrame>
    </p:spTree>
    <p:extLst>
      <p:ext uri="{BB962C8B-B14F-4D97-AF65-F5344CB8AC3E}">
        <p14:creationId xmlns:p14="http://schemas.microsoft.com/office/powerpoint/2010/main" val="553440639"/>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115</TotalTime>
  <Words>3723</Words>
  <Application>Microsoft Office PowerPoint</Application>
  <PresentationFormat>Widescreen</PresentationFormat>
  <Paragraphs>449</Paragraphs>
  <Slides>32</Slides>
  <Notes>32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32</vt:i4>
      </vt:variant>
    </vt:vector>
  </HeadingPairs>
  <TitlesOfParts>
    <vt:vector size="38" baseType="lpstr">
      <vt:lpstr>Proxima Nova</vt:lpstr>
      <vt:lpstr>Wingdings</vt:lpstr>
      <vt:lpstr>Arial</vt:lpstr>
      <vt:lpstr>Times New Roman</vt:lpstr>
      <vt:lpstr>Calibri</vt:lpstr>
      <vt:lpstr>Office Theme</vt:lpstr>
      <vt:lpstr>PowerPoint Presentation</vt:lpstr>
      <vt:lpstr>PowerPoint Presentation</vt:lpstr>
      <vt:lpstr>Outline</vt:lpstr>
      <vt:lpstr>Introduction</vt:lpstr>
      <vt:lpstr>Abstract</vt:lpstr>
      <vt:lpstr>Literature Review</vt:lpstr>
      <vt:lpstr>Literature Review</vt:lpstr>
      <vt:lpstr>Literature Review</vt:lpstr>
      <vt:lpstr>Literature Review</vt:lpstr>
      <vt:lpstr>Workflow</vt:lpstr>
      <vt:lpstr>Methodology</vt:lpstr>
      <vt:lpstr>1.Data Collection</vt:lpstr>
      <vt:lpstr>2.Data Visualization (Before Preprocessing)</vt:lpstr>
      <vt:lpstr>2.Data Visualization (After Preprocessing)</vt:lpstr>
      <vt:lpstr>2.Data Visualization </vt:lpstr>
      <vt:lpstr>3.Data Visualization</vt:lpstr>
      <vt:lpstr>2.Data Visualization</vt:lpstr>
      <vt:lpstr>3.Model Selection</vt:lpstr>
      <vt:lpstr>3.Model Selection</vt:lpstr>
      <vt:lpstr>4. Result Analysis (Textual Data)</vt:lpstr>
      <vt:lpstr>4. Result Analysis (Textual Data)</vt:lpstr>
      <vt:lpstr>4. Result Analysis (Acoustic Data)</vt:lpstr>
      <vt:lpstr>4. Result Analysis (Acoustic Data)</vt:lpstr>
      <vt:lpstr>4. Result Analysis (Visual Data)</vt:lpstr>
      <vt:lpstr>4. Result Analysis (Visual Data)</vt:lpstr>
      <vt:lpstr>Project Scheduling (Gantt Chart)</vt:lpstr>
      <vt:lpstr>Tools and Technologies</vt:lpstr>
      <vt:lpstr>Future Work</vt:lpstr>
      <vt:lpstr>Conclusion</vt:lpstr>
      <vt:lpstr>References</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dc:creator>
  <cp:lastModifiedBy>Shubham Pandit</cp:lastModifiedBy>
  <cp:revision>6</cp:revision>
  <dcterms:created xsi:type="dcterms:W3CDTF">2023-12-05T07:58:57Z</dcterms:created>
  <dcterms:modified xsi:type="dcterms:W3CDTF">2025-04-12T02:42:18Z</dcterms:modified>
</cp:coreProperties>
</file>